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91" r:id="rId3"/>
    <p:sldId id="280" r:id="rId4"/>
    <p:sldId id="260" r:id="rId5"/>
    <p:sldId id="292" r:id="rId6"/>
    <p:sldId id="308" r:id="rId7"/>
    <p:sldId id="309" r:id="rId8"/>
    <p:sldId id="283" r:id="rId9"/>
    <p:sldId id="301" r:id="rId10"/>
    <p:sldId id="294" r:id="rId11"/>
    <p:sldId id="284" r:id="rId12"/>
    <p:sldId id="306" r:id="rId13"/>
    <p:sldId id="307" r:id="rId14"/>
    <p:sldId id="285" r:id="rId15"/>
    <p:sldId id="296" r:id="rId16"/>
    <p:sldId id="286" r:id="rId17"/>
    <p:sldId id="313" r:id="rId18"/>
    <p:sldId id="311" r:id="rId19"/>
    <p:sldId id="312" r:id="rId20"/>
    <p:sldId id="287" r:id="rId21"/>
    <p:sldId id="310" r:id="rId22"/>
    <p:sldId id="314" r:id="rId23"/>
    <p:sldId id="315" r:id="rId24"/>
    <p:sldId id="288" r:id="rId25"/>
    <p:sldId id="299" r:id="rId26"/>
    <p:sldId id="289" r:id="rId27"/>
    <p:sldId id="300" r:id="rId28"/>
    <p:sldId id="290" r:id="rId29"/>
  </p:sldIdLst>
  <p:sldSz cx="12192000" cy="6858000"/>
  <p:notesSz cx="12192000" cy="6858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29"/>
    <p:restoredTop sz="86833"/>
  </p:normalViewPr>
  <p:slideViewPr>
    <p:cSldViewPr>
      <p:cViewPr varScale="1">
        <p:scale>
          <a:sx n="224" d="100"/>
          <a:sy n="224" d="100"/>
        </p:scale>
        <p:origin x="1248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71EFF4-A396-6F43-AA3B-E123749963EF}" type="datetimeFigureOut">
              <a:rPr lang="en-KR" smtClean="0"/>
              <a:t>7/12/23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08F55-BA2E-234E-95FA-E578C42DDAA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35771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Meetup</a:t>
            </a:r>
            <a:r>
              <a:rPr lang="ko-KR" altLang="en-US" dirty="0"/>
              <a:t> 보니 학생</a:t>
            </a:r>
            <a:r>
              <a:rPr lang="en-US" altLang="ko-KR" dirty="0"/>
              <a:t>,</a:t>
            </a:r>
            <a:r>
              <a:rPr lang="ko-KR" altLang="en-US" dirty="0"/>
              <a:t> 신입</a:t>
            </a:r>
            <a:r>
              <a:rPr lang="en-US" altLang="ko-KR" dirty="0"/>
              <a:t>,</a:t>
            </a:r>
            <a:r>
              <a:rPr lang="ko-KR" altLang="en-US" dirty="0"/>
              <a:t> 주니어 개발자들이 많았음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08F55-BA2E-234E-95FA-E578C42DDAAA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84992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KR" dirty="0"/>
              <a:t>ebview native </a:t>
            </a:r>
            <a:r>
              <a:rPr lang="ko-KR" altLang="en-US" dirty="0"/>
              <a:t>비교 </a:t>
            </a:r>
            <a:r>
              <a:rPr lang="en-US" altLang="ko-KR" dirty="0"/>
              <a:t>(</a:t>
            </a:r>
            <a:r>
              <a:rPr lang="ko-KR" altLang="en-US" dirty="0"/>
              <a:t>개발자 입장</a:t>
            </a:r>
            <a:r>
              <a:rPr lang="en-US" altLang="ko-KR" dirty="0"/>
              <a:t>,</a:t>
            </a:r>
            <a:r>
              <a:rPr lang="ko-KR" altLang="en-US" dirty="0"/>
              <a:t> 사용자 입장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서비스의 단기적</a:t>
            </a:r>
            <a:r>
              <a:rPr lang="en-US" altLang="ko-KR" dirty="0"/>
              <a:t>,</a:t>
            </a:r>
            <a:r>
              <a:rPr lang="ko-KR" altLang="en-US" dirty="0"/>
              <a:t> 장기적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08F55-BA2E-234E-95FA-E578C42DDAAA}" type="slidenum">
              <a:rPr lang="en-KR" smtClean="0"/>
              <a:t>11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78764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 유저에게 단점은 뭐가 있을까요 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웹으로 작동하기 때문에 유저의 네트워크 환경에 영향을 많이 받습니다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어느정도의</a:t>
            </a:r>
            <a:r>
              <a:rPr lang="ko-KR" altLang="en-US" dirty="0"/>
              <a:t> 리소스가 이미 다운로드 받은 앱에 있는 </a:t>
            </a:r>
            <a:r>
              <a:rPr lang="ko-KR" altLang="en-US" dirty="0" err="1"/>
              <a:t>네이티브앱과</a:t>
            </a:r>
            <a:r>
              <a:rPr lang="ko-KR" altLang="en-US" dirty="0"/>
              <a:t> 달리 네트워크 통신이 불가피 하게 필요한 하이브리드 환경에서</a:t>
            </a:r>
            <a:endParaRPr lang="en-US" altLang="ko-KR" dirty="0"/>
          </a:p>
          <a:p>
            <a:r>
              <a:rPr lang="ko-KR" altLang="en-US" dirty="0"/>
              <a:t>유저의 네트워크가 </a:t>
            </a:r>
            <a:r>
              <a:rPr lang="ko-KR" altLang="en-US" dirty="0" err="1"/>
              <a:t>느릴경우</a:t>
            </a:r>
            <a:r>
              <a:rPr lang="ko-KR" altLang="en-US" dirty="0"/>
              <a:t> </a:t>
            </a:r>
            <a:r>
              <a:rPr lang="ko-KR" altLang="en-US" dirty="0" err="1"/>
              <a:t>좋지않은</a:t>
            </a:r>
            <a:r>
              <a:rPr lang="ko-KR" altLang="en-US" dirty="0"/>
              <a:t> 경험을 겪을 수도 있어요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한국에서 </a:t>
            </a:r>
            <a:r>
              <a:rPr lang="ko-KR" altLang="en-US" dirty="0" err="1"/>
              <a:t>그럴일이</a:t>
            </a:r>
            <a:r>
              <a:rPr lang="ko-KR" altLang="en-US" dirty="0"/>
              <a:t> 뭐가 있겠어 싶겠지만</a:t>
            </a:r>
            <a:r>
              <a:rPr lang="en-US" altLang="ko-KR" dirty="0"/>
              <a:t>,</a:t>
            </a:r>
            <a:r>
              <a:rPr lang="ko-KR" altLang="en-US" dirty="0"/>
              <a:t> 해외에 </a:t>
            </a:r>
            <a:r>
              <a:rPr lang="ko-KR" altLang="en-US" dirty="0" err="1"/>
              <a:t>갔을수도</a:t>
            </a:r>
            <a:r>
              <a:rPr lang="ko-KR" altLang="en-US" dirty="0"/>
              <a:t> 있고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QoS</a:t>
            </a:r>
            <a:r>
              <a:rPr lang="ko-KR" altLang="en-US" dirty="0"/>
              <a:t>가 걸렸을 수도 있고</a:t>
            </a:r>
            <a:r>
              <a:rPr lang="en-US" altLang="ko-KR" dirty="0"/>
              <a:t>,</a:t>
            </a:r>
            <a:r>
              <a:rPr lang="ko-KR" altLang="en-US" dirty="0"/>
              <a:t> 사람이 많은 </a:t>
            </a:r>
            <a:r>
              <a:rPr lang="ko-KR" altLang="en-US" dirty="0" err="1"/>
              <a:t>곳이라던가</a:t>
            </a:r>
            <a:r>
              <a:rPr lang="en-US" altLang="ko-KR" dirty="0"/>
              <a:t>,</a:t>
            </a:r>
            <a:r>
              <a:rPr lang="ko-KR" altLang="en-US" dirty="0"/>
              <a:t> 안정적이지 못한 와이파이 환경이라면</a:t>
            </a:r>
            <a:endParaRPr lang="en-US" altLang="ko-KR" dirty="0"/>
          </a:p>
          <a:p>
            <a:r>
              <a:rPr lang="ko-KR" altLang="en-US" dirty="0"/>
              <a:t>네이티브 앱에 비해 경험이 좋지 못할 것 입니다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KR" dirty="0"/>
              <a:t>2</a:t>
            </a:r>
            <a:r>
              <a:rPr lang="ko-KR" altLang="en-US" dirty="0"/>
              <a:t>번째로는 유저가 </a:t>
            </a:r>
            <a:r>
              <a:rPr lang="ko-KR" altLang="en-US" dirty="0" err="1"/>
              <a:t>원하는대로</a:t>
            </a:r>
            <a:r>
              <a:rPr lang="ko-KR" altLang="en-US" dirty="0"/>
              <a:t> 작동하지 않을 수 있다는 것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네이티브 앱에서 기본적으로 제공하는 기능들이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제스쳐</a:t>
            </a:r>
            <a:r>
              <a:rPr lang="ko-KR" altLang="en-US" dirty="0"/>
              <a:t> </a:t>
            </a:r>
            <a:r>
              <a:rPr lang="ko-KR" altLang="en-US" dirty="0" err="1"/>
              <a:t>라던가</a:t>
            </a:r>
            <a:r>
              <a:rPr lang="en-US" altLang="ko-KR" dirty="0"/>
              <a:t>,</a:t>
            </a:r>
            <a:r>
              <a:rPr lang="ko-KR" altLang="en-US" dirty="0"/>
              <a:t>  </a:t>
            </a:r>
            <a:r>
              <a:rPr lang="ko-KR" altLang="en-US" dirty="0" err="1"/>
              <a:t>롱프레스라던가</a:t>
            </a:r>
            <a:r>
              <a:rPr lang="en-US" altLang="ko-KR" dirty="0"/>
              <a:t>,</a:t>
            </a:r>
            <a:r>
              <a:rPr lang="ko-KR" altLang="en-US" dirty="0"/>
              <a:t> 자연스러운 애니메이션 </a:t>
            </a:r>
            <a:r>
              <a:rPr lang="ko-KR" altLang="en-US" dirty="0" err="1"/>
              <a:t>이라던가</a:t>
            </a:r>
            <a:endParaRPr lang="en-US" altLang="ko-KR" dirty="0"/>
          </a:p>
          <a:p>
            <a:r>
              <a:rPr lang="ko-KR" altLang="en-US" dirty="0"/>
              <a:t>많은 유저들이 앱에 너무 익숙해지고 눈이 높아진 나머지</a:t>
            </a:r>
            <a:endParaRPr lang="en-US" altLang="ko-KR" dirty="0"/>
          </a:p>
          <a:p>
            <a:r>
              <a:rPr lang="ko-KR" altLang="en-US" dirty="0"/>
              <a:t>이게 왜 안돼</a:t>
            </a:r>
            <a:r>
              <a:rPr lang="en-US" altLang="ko-KR" dirty="0"/>
              <a:t>??</a:t>
            </a:r>
            <a:r>
              <a:rPr lang="ko-KR" altLang="en-US" dirty="0" err="1"/>
              <a:t>라고</a:t>
            </a:r>
            <a:r>
              <a:rPr lang="ko-KR" altLang="en-US" dirty="0"/>
              <a:t> </a:t>
            </a:r>
            <a:r>
              <a:rPr lang="ko-KR" altLang="en-US" dirty="0" err="1"/>
              <a:t>느낄만한</a:t>
            </a:r>
            <a:r>
              <a:rPr lang="ko-KR" altLang="en-US" dirty="0"/>
              <a:t> 요소들이 생길 수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이것도한</a:t>
            </a:r>
            <a:r>
              <a:rPr lang="ko-KR" altLang="en-US" dirty="0"/>
              <a:t> 개발자의 역량이나 라이브러리로 어느정도 극복이 가능하지만 추가적인 개발 공수가 들어가기 때문에</a:t>
            </a:r>
            <a:endParaRPr lang="en-US" altLang="ko-KR" dirty="0"/>
          </a:p>
          <a:p>
            <a:r>
              <a:rPr lang="ko-KR" altLang="en-US" dirty="0"/>
              <a:t>단점으로 넣었습니다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08F55-BA2E-234E-95FA-E578C42DDAAA}" type="slidenum">
              <a:rPr lang="en-KR" smtClean="0"/>
              <a:t>12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52994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짤구하기</a:t>
            </a:r>
            <a:r>
              <a:rPr lang="ko-KR" altLang="en-US" dirty="0"/>
              <a:t> 힘들어서 여기서 </a:t>
            </a:r>
            <a:r>
              <a:rPr lang="ko-KR" altLang="en-US" dirty="0" err="1"/>
              <a:t>부턴</a:t>
            </a:r>
            <a:r>
              <a:rPr lang="ko-KR" altLang="en-US" dirty="0"/>
              <a:t> 텍스트로 말씀 드리겠습니다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첫번째로는 매번 앱스토어에 들어가서 업데이트를 하지 않아도 되는 것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웹만 배포하면 자동으로 반영되니 유저입장에선 굳이 번거롭게 업데이트를 하지 않아도 되죠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번째는 앱 자체를 경량화 시킬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네이티브 앱은 자칫하면 </a:t>
            </a:r>
            <a:r>
              <a:rPr lang="ko-KR" altLang="en-US" dirty="0" err="1"/>
              <a:t>몇십메가</a:t>
            </a:r>
            <a:r>
              <a:rPr lang="ko-KR" altLang="en-US" dirty="0"/>
              <a:t>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ko-KR" altLang="en-US" dirty="0" err="1"/>
              <a:t>몇백메가</a:t>
            </a:r>
            <a:r>
              <a:rPr lang="ko-KR" altLang="en-US" dirty="0"/>
              <a:t> 금방 넘어가는데</a:t>
            </a:r>
            <a:endParaRPr lang="en-US" altLang="ko-KR" dirty="0"/>
          </a:p>
          <a:p>
            <a:r>
              <a:rPr lang="ko-KR" altLang="en-US" dirty="0"/>
              <a:t>제가 하이브리드 앱으로 만들었을 때 </a:t>
            </a:r>
            <a:r>
              <a:rPr lang="en-US" altLang="ko-KR" dirty="0"/>
              <a:t>10</a:t>
            </a:r>
            <a:r>
              <a:rPr lang="ko-KR" altLang="en-US" dirty="0"/>
              <a:t>메가를 넘는 경우가 별로 없었습니다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굳이 앱스토어에서 처음 다운로드 </a:t>
            </a:r>
            <a:r>
              <a:rPr lang="ko-KR" altLang="en-US" dirty="0" err="1"/>
              <a:t>받을때</a:t>
            </a:r>
            <a:r>
              <a:rPr lang="ko-KR" altLang="en-US" dirty="0"/>
              <a:t> 세월아 </a:t>
            </a:r>
            <a:r>
              <a:rPr lang="ko-KR" altLang="en-US" dirty="0" err="1"/>
              <a:t>네월아</a:t>
            </a:r>
            <a:r>
              <a:rPr lang="ko-KR" altLang="en-US" dirty="0"/>
              <a:t> </a:t>
            </a:r>
            <a:r>
              <a:rPr lang="ko-KR" altLang="en-US" dirty="0" err="1"/>
              <a:t>할필요가</a:t>
            </a:r>
            <a:r>
              <a:rPr lang="ko-KR" altLang="en-US" dirty="0"/>
              <a:t> 없어 유저에게도 쾌적한 경험을 줄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웹뷰로</a:t>
            </a:r>
            <a:r>
              <a:rPr lang="ko-KR" altLang="en-US" dirty="0"/>
              <a:t> </a:t>
            </a:r>
            <a:r>
              <a:rPr lang="ko-KR" altLang="en-US" dirty="0" err="1"/>
              <a:t>만들었을때</a:t>
            </a:r>
            <a:r>
              <a:rPr lang="ko-KR" altLang="en-US" dirty="0"/>
              <a:t> 제가 생각하는 꽤 큰 장점이라고 생각합니다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네이티브로 만든 앱들은 </a:t>
            </a:r>
            <a:r>
              <a:rPr lang="ko-KR" altLang="en-US" dirty="0" err="1"/>
              <a:t>롱프레스로</a:t>
            </a:r>
            <a:r>
              <a:rPr lang="ko-KR" altLang="en-US" dirty="0"/>
              <a:t> </a:t>
            </a:r>
            <a:r>
              <a:rPr lang="ko-KR" altLang="en-US" dirty="0" err="1"/>
              <a:t>복붙이</a:t>
            </a:r>
            <a:r>
              <a:rPr lang="ko-KR" altLang="en-US" dirty="0"/>
              <a:t> 불가능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하이브리드 앱은 웹으로 </a:t>
            </a:r>
            <a:r>
              <a:rPr lang="ko-KR" altLang="en-US" dirty="0" err="1"/>
              <a:t>제작되어있기때문에</a:t>
            </a:r>
            <a:r>
              <a:rPr lang="ko-KR" altLang="en-US" dirty="0"/>
              <a:t> </a:t>
            </a:r>
            <a:r>
              <a:rPr lang="ko-KR" altLang="en-US" dirty="0" err="1"/>
              <a:t>복붙이</a:t>
            </a:r>
            <a:r>
              <a:rPr lang="ko-KR" altLang="en-US" dirty="0"/>
              <a:t> 가능해서 전 너무 좋았습니다</a:t>
            </a:r>
            <a:r>
              <a:rPr lang="en-US" altLang="ko-KR" dirty="0"/>
              <a:t>!!!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마지막으로는 뒤에서 더 자세히 말씀드리겠지만</a:t>
            </a:r>
            <a:endParaRPr lang="en-US" altLang="ko-KR" dirty="0"/>
          </a:p>
          <a:p>
            <a:r>
              <a:rPr lang="en-US" altLang="ko-KR" dirty="0"/>
              <a:t>PC</a:t>
            </a:r>
            <a:r>
              <a:rPr lang="ko-KR" altLang="en-US" dirty="0"/>
              <a:t>에서도 사용이 가능하다는 점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커머스 같이 </a:t>
            </a:r>
            <a:r>
              <a:rPr lang="ko-KR" altLang="en-US" dirty="0" err="1"/>
              <a:t>푸시를</a:t>
            </a:r>
            <a:r>
              <a:rPr lang="ko-KR" altLang="en-US" dirty="0"/>
              <a:t> 제외한 네이티브 기능이 굳이 </a:t>
            </a:r>
            <a:r>
              <a:rPr lang="ko-KR" altLang="en-US" dirty="0" err="1"/>
              <a:t>필요없다면</a:t>
            </a:r>
            <a:endParaRPr lang="en-US" altLang="ko-KR" dirty="0"/>
          </a:p>
          <a:p>
            <a:r>
              <a:rPr lang="en-US" altLang="ko-KR" dirty="0"/>
              <a:t>PC</a:t>
            </a:r>
            <a:r>
              <a:rPr lang="ko-KR" altLang="en-US" dirty="0"/>
              <a:t>에서도 앱처럼 동일한 경험을 받을 수 있기때문에</a:t>
            </a:r>
            <a:endParaRPr lang="en-US" altLang="ko-KR" dirty="0"/>
          </a:p>
          <a:p>
            <a:r>
              <a:rPr lang="ko-KR" altLang="en-US" dirty="0"/>
              <a:t>유저는 </a:t>
            </a:r>
            <a:r>
              <a:rPr lang="ko-KR" altLang="en-US" dirty="0" err="1"/>
              <a:t>사용편이성이</a:t>
            </a:r>
            <a:r>
              <a:rPr lang="ko-KR" altLang="en-US" dirty="0"/>
              <a:t> 매우 올라갑니다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08F55-BA2E-234E-95FA-E578C42DDAAA}" type="slidenum">
              <a:rPr lang="en-KR" smtClean="0"/>
              <a:t>13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084545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이번엔 회사 또는 서비스 측면에서 하이브리드 앱에 대해 알아보겠습니다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장단점 쥐어짜기 힘드니까 예시를 들면서 얘기하겠습니다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08F55-BA2E-234E-95FA-E578C42DDAAA}" type="slidenum">
              <a:rPr lang="en-KR" smtClean="0"/>
              <a:t>14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36151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대표적으로 하이브리드 앱을 잘 사용하고 있는 </a:t>
            </a:r>
            <a:r>
              <a:rPr lang="en-US" altLang="ko-KR" dirty="0"/>
              <a:t>3</a:t>
            </a:r>
            <a:r>
              <a:rPr lang="ko-KR" altLang="en-US" dirty="0"/>
              <a:t>가지 예시를 들고 왔습니다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보시는 바와 같이 </a:t>
            </a:r>
            <a:r>
              <a:rPr lang="ko-KR" altLang="en-US" dirty="0" err="1"/>
              <a:t>누가봐도</a:t>
            </a:r>
            <a:r>
              <a:rPr lang="ko-KR" altLang="en-US" dirty="0"/>
              <a:t> </a:t>
            </a:r>
            <a:r>
              <a:rPr lang="en-US" altLang="ko-KR" dirty="0"/>
              <a:t>PC</a:t>
            </a:r>
            <a:r>
              <a:rPr lang="ko-KR" altLang="en-US" dirty="0"/>
              <a:t>에서도 앱을 </a:t>
            </a:r>
            <a:r>
              <a:rPr lang="ko-KR" altLang="en-US" dirty="0" err="1"/>
              <a:t>사용하는거랑</a:t>
            </a:r>
            <a:r>
              <a:rPr lang="ko-KR" altLang="en-US" dirty="0"/>
              <a:t> 완전 동일한 경험을 제공하고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</a:t>
            </a:r>
            <a:r>
              <a:rPr lang="en-US" altLang="ko-KR" dirty="0"/>
              <a:t>PC</a:t>
            </a:r>
            <a:r>
              <a:rPr lang="ko-KR" altLang="en-US" dirty="0"/>
              <a:t>에서도 많은 하드웨어 권한을 제공하고 </a:t>
            </a:r>
            <a:r>
              <a:rPr lang="en-US" altLang="ko-KR" dirty="0"/>
              <a:t>IE</a:t>
            </a:r>
            <a:r>
              <a:rPr lang="ko-KR" altLang="en-US" dirty="0"/>
              <a:t>라는 </a:t>
            </a:r>
            <a:r>
              <a:rPr lang="ko-KR" altLang="en-US" dirty="0" err="1"/>
              <a:t>빌런이</a:t>
            </a:r>
            <a:r>
              <a:rPr lang="ko-KR" altLang="en-US" dirty="0"/>
              <a:t> 사라졌기 때문에</a:t>
            </a:r>
            <a:endParaRPr lang="en-US" altLang="ko-KR" dirty="0"/>
          </a:p>
          <a:p>
            <a:r>
              <a:rPr lang="ko-KR" altLang="en-US" dirty="0" err="1"/>
              <a:t>위와같은</a:t>
            </a:r>
            <a:r>
              <a:rPr lang="ko-KR" altLang="en-US" dirty="0"/>
              <a:t> 서비스들이 가능하다고 생각합니다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이렇게 보면 회사입장에선 웹 하나만 잘 </a:t>
            </a:r>
            <a:r>
              <a:rPr lang="ko-KR" altLang="en-US" dirty="0" err="1"/>
              <a:t>만들어두면</a:t>
            </a:r>
            <a:endParaRPr lang="en-US" altLang="ko-KR" dirty="0"/>
          </a:p>
          <a:p>
            <a:r>
              <a:rPr lang="en-US" altLang="ko-KR" dirty="0"/>
              <a:t>PC, APP</a:t>
            </a:r>
            <a:r>
              <a:rPr lang="ko-KR" altLang="en-US" dirty="0"/>
              <a:t> 모두 </a:t>
            </a:r>
            <a:r>
              <a:rPr lang="ko-KR" altLang="en-US" dirty="0" err="1"/>
              <a:t>애자일하게</a:t>
            </a:r>
            <a:r>
              <a:rPr lang="ko-KR" altLang="en-US" dirty="0"/>
              <a:t> 개발 및 유지보수가 가능하기 때문에</a:t>
            </a:r>
            <a:endParaRPr lang="en-US" altLang="ko-KR" dirty="0"/>
          </a:p>
          <a:p>
            <a:r>
              <a:rPr lang="ko-KR" altLang="en-US" dirty="0" err="1"/>
              <a:t>피쳐가</a:t>
            </a:r>
            <a:r>
              <a:rPr lang="ko-KR" altLang="en-US" dirty="0"/>
              <a:t> 잦은 초기 </a:t>
            </a:r>
            <a:r>
              <a:rPr lang="ko-KR" altLang="en-US" dirty="0" err="1"/>
              <a:t>스타트업이나</a:t>
            </a:r>
            <a:r>
              <a:rPr lang="ko-KR" altLang="en-US" dirty="0"/>
              <a:t> 프로젝트 초기에 매우 유용하게 사용할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매번 </a:t>
            </a:r>
            <a:r>
              <a:rPr lang="ko-KR" altLang="en-US" dirty="0" err="1"/>
              <a:t>앱심사를</a:t>
            </a:r>
            <a:r>
              <a:rPr lang="ko-KR" altLang="en-US" dirty="0"/>
              <a:t> 기다리고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리젝나면</a:t>
            </a:r>
            <a:r>
              <a:rPr lang="ko-KR" altLang="en-US" dirty="0"/>
              <a:t> 다시 이 짓을 반복할 일이 없고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사실 웹보단 앱이 사용자의 접근성이 매우 좋기때문에 </a:t>
            </a:r>
            <a:r>
              <a:rPr lang="ko-KR" altLang="en-US" dirty="0" err="1"/>
              <a:t>버릴수</a:t>
            </a:r>
            <a:r>
              <a:rPr lang="ko-KR" altLang="en-US" dirty="0"/>
              <a:t> 없는 현실상</a:t>
            </a:r>
            <a:endParaRPr lang="en-US" altLang="ko-KR" dirty="0"/>
          </a:p>
          <a:p>
            <a:r>
              <a:rPr lang="ko-KR" altLang="en-US" dirty="0"/>
              <a:t>빠르게 개발하고 유저의 피드백을 받기에 서비스 측면에서 매우 좋은 이점을 가지고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앱에서 </a:t>
            </a:r>
            <a:r>
              <a:rPr lang="ko-KR" altLang="en-US" dirty="0" err="1"/>
              <a:t>할수없는</a:t>
            </a:r>
            <a:r>
              <a:rPr lang="ko-KR" altLang="en-US" dirty="0"/>
              <a:t> </a:t>
            </a:r>
            <a:r>
              <a:rPr lang="en-US" altLang="ko-KR" dirty="0"/>
              <a:t>SEO</a:t>
            </a:r>
            <a:r>
              <a:rPr lang="ko-KR" altLang="en-US" dirty="0"/>
              <a:t>도 동시에 겸비할 수 있는 아주 </a:t>
            </a:r>
            <a:r>
              <a:rPr lang="ko-KR" altLang="en-US" dirty="0" err="1"/>
              <a:t>만능템이라고</a:t>
            </a:r>
            <a:r>
              <a:rPr lang="ko-KR" altLang="en-US" dirty="0"/>
              <a:t> </a:t>
            </a:r>
            <a:r>
              <a:rPr lang="ko-KR" altLang="en-US" dirty="0" err="1"/>
              <a:t>할수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커머스 같은 경우 </a:t>
            </a:r>
            <a:r>
              <a:rPr lang="en-US" altLang="ko-KR" dirty="0"/>
              <a:t>SEO</a:t>
            </a:r>
            <a:r>
              <a:rPr lang="ko-KR" altLang="en-US" dirty="0"/>
              <a:t>가 매우 중요한데</a:t>
            </a:r>
            <a:endParaRPr lang="en-US" altLang="ko-KR" dirty="0"/>
          </a:p>
          <a:p>
            <a:r>
              <a:rPr lang="ko-KR" altLang="en-US" dirty="0"/>
              <a:t>만약 앱으로만 제작 했다면 </a:t>
            </a:r>
            <a:r>
              <a:rPr lang="en-US" altLang="ko-KR" dirty="0"/>
              <a:t>SEO</a:t>
            </a:r>
            <a:r>
              <a:rPr lang="ko-KR" altLang="en-US" dirty="0"/>
              <a:t>는 </a:t>
            </a:r>
            <a:r>
              <a:rPr lang="ko-KR" altLang="en-US" dirty="0" err="1"/>
              <a:t>할수도</a:t>
            </a:r>
            <a:r>
              <a:rPr lang="ko-KR" altLang="en-US" dirty="0"/>
              <a:t> 없거나 웹을 따로 </a:t>
            </a:r>
            <a:r>
              <a:rPr lang="ko-KR" altLang="en-US" dirty="0" err="1"/>
              <a:t>제작했어야</a:t>
            </a:r>
            <a:r>
              <a:rPr lang="ko-KR" altLang="en-US" dirty="0"/>
              <a:t> 하지만</a:t>
            </a:r>
            <a:endParaRPr lang="en-US" altLang="ko-KR" dirty="0"/>
          </a:p>
          <a:p>
            <a:r>
              <a:rPr lang="ko-KR" altLang="en-US" dirty="0"/>
              <a:t>하이브리드 앱을 통해 일석이조를 챙길 수 있습니다</a:t>
            </a:r>
            <a:r>
              <a:rPr lang="en-US" altLang="ko-KR" dirty="0"/>
              <a:t>.</a:t>
            </a: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08F55-BA2E-234E-95FA-E578C42DDAAA}" type="slidenum">
              <a:rPr lang="en-KR" smtClean="0"/>
              <a:t>15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96685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이번에는 여러분들이 하이브리드 앱을 처음 개발하게 </a:t>
            </a:r>
            <a:r>
              <a:rPr lang="ko-KR" altLang="en-US" dirty="0" err="1"/>
              <a:t>될때</a:t>
            </a:r>
            <a:endParaRPr lang="en-US" altLang="ko-KR" dirty="0"/>
          </a:p>
          <a:p>
            <a:r>
              <a:rPr lang="ko-KR" altLang="en-US" dirty="0" err="1"/>
              <a:t>겪게되는</a:t>
            </a:r>
            <a:r>
              <a:rPr lang="ko-KR" altLang="en-US" dirty="0"/>
              <a:t> 대표적인 문제점들과 가이드를 알아보도록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아마 여기 참석하신 대부분이 </a:t>
            </a:r>
            <a:r>
              <a:rPr lang="ko-KR" altLang="en-US" dirty="0" err="1"/>
              <a:t>프론트엔드</a:t>
            </a:r>
            <a:r>
              <a:rPr lang="ko-KR" altLang="en-US" dirty="0"/>
              <a:t> 개발자시고</a:t>
            </a:r>
            <a:endParaRPr lang="en-US" altLang="ko-KR" dirty="0"/>
          </a:p>
          <a:p>
            <a:r>
              <a:rPr lang="ko-KR" altLang="en-US" dirty="0" err="1"/>
              <a:t>프론트엔드</a:t>
            </a:r>
            <a:r>
              <a:rPr lang="ko-KR" altLang="en-US" dirty="0"/>
              <a:t> 개발자의 대부분이 </a:t>
            </a:r>
            <a:r>
              <a:rPr lang="ko-KR" altLang="en-US" dirty="0" err="1"/>
              <a:t>리액트를</a:t>
            </a:r>
            <a:r>
              <a:rPr lang="ko-KR" altLang="en-US" dirty="0"/>
              <a:t> 사용하고 </a:t>
            </a:r>
            <a:r>
              <a:rPr lang="ko-KR" altLang="en-US" dirty="0" err="1"/>
              <a:t>있으실테고</a:t>
            </a:r>
            <a:r>
              <a:rPr lang="ko-KR" altLang="en-US" dirty="0"/>
              <a:t> 오늘 세션 주제가 </a:t>
            </a:r>
            <a:r>
              <a:rPr lang="en-US" altLang="ko-KR" dirty="0"/>
              <a:t>React-Native</a:t>
            </a:r>
            <a:r>
              <a:rPr lang="ko-KR" altLang="en-US" dirty="0"/>
              <a:t>에서 </a:t>
            </a:r>
            <a:r>
              <a:rPr lang="en-US" altLang="ko-KR" dirty="0"/>
              <a:t>React</a:t>
            </a:r>
            <a:r>
              <a:rPr lang="ko-KR" altLang="en-US" dirty="0" err="1"/>
              <a:t>를</a:t>
            </a:r>
            <a:r>
              <a:rPr lang="ko-KR" altLang="en-US" dirty="0"/>
              <a:t> 사용한 웹 개발이므로</a:t>
            </a:r>
            <a:endParaRPr lang="en-US" altLang="ko-KR" dirty="0"/>
          </a:p>
          <a:p>
            <a:r>
              <a:rPr lang="ko-KR" altLang="en-US" dirty="0"/>
              <a:t>이를 중심으로 알아보겠습니다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08F55-BA2E-234E-95FA-E578C42DDAAA}" type="slidenum">
              <a:rPr lang="en-KR" smtClean="0"/>
              <a:t>16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115289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Webview</a:t>
            </a:r>
            <a:r>
              <a:rPr lang="ko-KR" altLang="en-US" dirty="0" err="1"/>
              <a:t>를</a:t>
            </a:r>
            <a:r>
              <a:rPr lang="ko-KR" altLang="en-US" dirty="0"/>
              <a:t> 사용해서 앱에서 웹을 </a:t>
            </a:r>
            <a:r>
              <a:rPr lang="ko-KR" altLang="en-US" dirty="0" err="1"/>
              <a:t>보여줄때는</a:t>
            </a:r>
            <a:r>
              <a:rPr lang="ko-KR" altLang="en-US" dirty="0"/>
              <a:t> </a:t>
            </a:r>
            <a:r>
              <a:rPr lang="en-US" altLang="ko-KR" dirty="0"/>
              <a:t>Splash</a:t>
            </a:r>
            <a:r>
              <a:rPr lang="ko-KR" altLang="en-US" dirty="0"/>
              <a:t>처리가 중요합니다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원래 앱은 </a:t>
            </a:r>
            <a:r>
              <a:rPr lang="ko-KR" altLang="en-US" dirty="0" err="1"/>
              <a:t>스플래시</a:t>
            </a:r>
            <a:r>
              <a:rPr lang="ko-KR" altLang="en-US" dirty="0"/>
              <a:t> 화면이 끝나면 바로 </a:t>
            </a:r>
            <a:r>
              <a:rPr lang="ko-KR" altLang="en-US" dirty="0" err="1"/>
              <a:t>웹뷰를</a:t>
            </a:r>
            <a:r>
              <a:rPr lang="ko-KR" altLang="en-US" dirty="0"/>
              <a:t> 보여주게 되는데</a:t>
            </a:r>
            <a:endParaRPr lang="en-US" altLang="ko-KR" dirty="0"/>
          </a:p>
          <a:p>
            <a:r>
              <a:rPr lang="ko-KR" altLang="en-US" dirty="0"/>
              <a:t>이때 </a:t>
            </a:r>
            <a:r>
              <a:rPr lang="ko-KR" altLang="en-US" dirty="0" err="1"/>
              <a:t>웹뷰가</a:t>
            </a:r>
            <a:r>
              <a:rPr lang="ko-KR" altLang="en-US" dirty="0"/>
              <a:t> 아직 </a:t>
            </a:r>
            <a:r>
              <a:rPr lang="ko-KR" altLang="en-US" dirty="0" err="1"/>
              <a:t>로딩중이라면</a:t>
            </a:r>
            <a:r>
              <a:rPr lang="ko-KR" altLang="en-US" dirty="0"/>
              <a:t> 그냥 흰 화면이 보이기 때문에 </a:t>
            </a:r>
            <a:r>
              <a:rPr lang="ko-KR" altLang="en-US" dirty="0" err="1"/>
              <a:t>그닥</a:t>
            </a:r>
            <a:r>
              <a:rPr lang="ko-KR" altLang="en-US" dirty="0"/>
              <a:t> 좋은 유저경험을 제공할 수 없습니다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원래 제가 인라인 스타일을 잘 사용하진 않는데 </a:t>
            </a:r>
            <a:r>
              <a:rPr lang="en-US" altLang="ko-KR" dirty="0"/>
              <a:t>ppt</a:t>
            </a:r>
            <a:r>
              <a:rPr lang="ko-KR" altLang="en-US" dirty="0"/>
              <a:t> 한큐에 많은 코드를 담으려다 보니 </a:t>
            </a:r>
            <a:r>
              <a:rPr lang="ko-KR" altLang="en-US" dirty="0" err="1"/>
              <a:t>어쩔수없게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코드가 </a:t>
            </a:r>
            <a:r>
              <a:rPr lang="ko-KR" altLang="en-US" dirty="0" err="1"/>
              <a:t>지저분해진점</a:t>
            </a:r>
            <a:r>
              <a:rPr lang="ko-KR" altLang="en-US" dirty="0"/>
              <a:t> </a:t>
            </a:r>
            <a:r>
              <a:rPr lang="ko-KR" altLang="en-US" dirty="0" err="1"/>
              <a:t>양해부탁드리며</a:t>
            </a:r>
            <a:r>
              <a:rPr lang="ko-KR" altLang="en-US" dirty="0"/>
              <a:t> 그냥 흐름만 파악하는데 참고하시길 바랍니다</a:t>
            </a:r>
            <a:r>
              <a:rPr lang="en-US" altLang="ko-KR" dirty="0"/>
              <a:t>.</a:t>
            </a:r>
            <a:endParaRPr lang="en-US" dirty="0"/>
          </a:p>
          <a:p>
            <a:endParaRPr lang="en-US" dirty="0"/>
          </a:p>
          <a:p>
            <a:r>
              <a:rPr lang="ko-KR" altLang="en-US" dirty="0"/>
              <a:t>저는 앱이 켜지자마자 </a:t>
            </a:r>
            <a:r>
              <a:rPr lang="en-US" altLang="ko-KR" dirty="0"/>
              <a:t>Splash</a:t>
            </a:r>
            <a:r>
              <a:rPr lang="ko-KR" altLang="en-US" dirty="0"/>
              <a:t>는 닫아버리고</a:t>
            </a:r>
            <a:endParaRPr lang="en-US" altLang="ko-KR" dirty="0"/>
          </a:p>
          <a:p>
            <a:r>
              <a:rPr lang="ko-KR" altLang="en-US" dirty="0"/>
              <a:t>자체적인 </a:t>
            </a:r>
            <a:r>
              <a:rPr lang="ko-KR" altLang="en-US" dirty="0" err="1"/>
              <a:t>스플래쉬</a:t>
            </a:r>
            <a:r>
              <a:rPr lang="ko-KR" altLang="en-US" dirty="0"/>
              <a:t> 화면을 </a:t>
            </a:r>
            <a:r>
              <a:rPr lang="ko-KR" altLang="en-US" dirty="0" err="1"/>
              <a:t>웹뷰를</a:t>
            </a:r>
            <a:r>
              <a:rPr lang="ko-KR" altLang="en-US" dirty="0"/>
              <a:t> 덮어서 보여주었습니다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저는 </a:t>
            </a:r>
            <a:r>
              <a:rPr lang="ko-KR" altLang="en-US" dirty="0" err="1"/>
              <a:t>로띠를</a:t>
            </a:r>
            <a:r>
              <a:rPr lang="ko-KR" altLang="en-US" dirty="0"/>
              <a:t> 사용해서 좀더 시각적으로 유저가 심심하지 않도록 하였으며</a:t>
            </a:r>
            <a:endParaRPr lang="en-US" altLang="ko-KR" dirty="0"/>
          </a:p>
          <a:p>
            <a:r>
              <a:rPr lang="ko-KR" altLang="en-US" dirty="0"/>
              <a:t>로딩이 끝나면 </a:t>
            </a:r>
            <a:r>
              <a:rPr lang="en-US" altLang="ko-KR" dirty="0"/>
              <a:t>Animation</a:t>
            </a:r>
            <a:r>
              <a:rPr lang="ko-KR" altLang="en-US" dirty="0"/>
              <a:t>을 통해 자연스럽게 </a:t>
            </a:r>
            <a:r>
              <a:rPr lang="en-US" altLang="ko-KR" dirty="0" err="1"/>
              <a:t>fadeOut</a:t>
            </a:r>
            <a:r>
              <a:rPr lang="ko-KR" altLang="en-US" dirty="0"/>
              <a:t>되도록 설계하였습니다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보통 </a:t>
            </a:r>
            <a:r>
              <a:rPr lang="en-US" altLang="ko-KR" dirty="0" err="1"/>
              <a:t>SafeArea</a:t>
            </a:r>
            <a:r>
              <a:rPr lang="ko-KR" altLang="en-US" dirty="0" err="1"/>
              <a:t>를</a:t>
            </a:r>
            <a:r>
              <a:rPr lang="ko-KR" altLang="en-US" dirty="0"/>
              <a:t> 사용해서 </a:t>
            </a:r>
            <a:r>
              <a:rPr lang="ko-KR" altLang="en-US" dirty="0" err="1"/>
              <a:t>상하단</a:t>
            </a:r>
            <a:r>
              <a:rPr lang="ko-KR" altLang="en-US" dirty="0"/>
              <a:t> </a:t>
            </a:r>
            <a:r>
              <a:rPr lang="en-US" altLang="ko-KR" dirty="0"/>
              <a:t>inset</a:t>
            </a:r>
            <a:r>
              <a:rPr lang="ko-KR" altLang="en-US" dirty="0"/>
              <a:t>을 날려버리는데 저는 </a:t>
            </a:r>
            <a:r>
              <a:rPr lang="ko-KR" altLang="en-US" dirty="0" err="1"/>
              <a:t>스플래시</a:t>
            </a:r>
            <a:r>
              <a:rPr lang="ko-KR" altLang="en-US" dirty="0"/>
              <a:t> 화면에서 </a:t>
            </a:r>
            <a:r>
              <a:rPr lang="en-US" altLang="ko-KR" dirty="0"/>
              <a:t>inset</a:t>
            </a:r>
            <a:r>
              <a:rPr lang="ko-KR" altLang="en-US" dirty="0"/>
              <a:t>까지 화면이 보여져서</a:t>
            </a:r>
            <a:endParaRPr lang="en-US" altLang="ko-KR" dirty="0"/>
          </a:p>
          <a:p>
            <a:r>
              <a:rPr lang="ko-KR" altLang="en-US" dirty="0"/>
              <a:t>더욱 자연스럽고 네이티브 앱 스럽게 보이기 위해 </a:t>
            </a:r>
            <a:r>
              <a:rPr lang="ko-KR" altLang="en-US" dirty="0" err="1"/>
              <a:t>스플래쉬화면에서는</a:t>
            </a:r>
            <a:r>
              <a:rPr lang="ko-KR" altLang="en-US" dirty="0"/>
              <a:t> </a:t>
            </a:r>
            <a:r>
              <a:rPr lang="en-US" altLang="ko-KR" dirty="0" err="1"/>
              <a:t>safearea</a:t>
            </a:r>
            <a:r>
              <a:rPr lang="ko-KR" altLang="en-US" dirty="0" err="1"/>
              <a:t>를</a:t>
            </a:r>
            <a:r>
              <a:rPr lang="ko-KR" altLang="en-US" dirty="0"/>
              <a:t> 적용하지 않았습니다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08F55-BA2E-234E-95FA-E578C42DDAAA}" type="slidenum">
              <a:rPr lang="en-KR" smtClean="0"/>
              <a:t>17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84970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대표적으로 웹과 앱이 통신하기 위해선 </a:t>
            </a:r>
            <a:r>
              <a:rPr lang="en-US" altLang="ko-KR" dirty="0"/>
              <a:t>2</a:t>
            </a:r>
            <a:r>
              <a:rPr lang="ko-KR" altLang="en-US" dirty="0"/>
              <a:t>가지 방법이 있습니다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첫째는</a:t>
            </a:r>
            <a:r>
              <a:rPr lang="en-US" altLang="ko-KR" dirty="0"/>
              <a:t> </a:t>
            </a:r>
            <a:r>
              <a:rPr lang="en-US" altLang="ko-KR" dirty="0" err="1"/>
              <a:t>queryString</a:t>
            </a:r>
            <a:r>
              <a:rPr lang="ko-KR" altLang="en-US" dirty="0"/>
              <a:t>을 활용한 방법과</a:t>
            </a:r>
            <a:endParaRPr lang="en-US" altLang="ko-KR" dirty="0"/>
          </a:p>
          <a:p>
            <a:r>
              <a:rPr lang="ko-KR" altLang="en-US" dirty="0"/>
              <a:t>두번째는 </a:t>
            </a:r>
            <a:r>
              <a:rPr lang="en-US" altLang="ko-KR" dirty="0" err="1"/>
              <a:t>postMessage</a:t>
            </a:r>
            <a:r>
              <a:rPr lang="ko-KR" altLang="en-US" dirty="0" err="1"/>
              <a:t>를</a:t>
            </a:r>
            <a:r>
              <a:rPr lang="ko-KR" altLang="en-US" dirty="0"/>
              <a:t> 이용한 방법입니다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이 </a:t>
            </a:r>
            <a:r>
              <a:rPr lang="en-US" altLang="ko-KR" dirty="0"/>
              <a:t>2</a:t>
            </a:r>
            <a:r>
              <a:rPr lang="ko-KR" altLang="en-US" dirty="0"/>
              <a:t>가지 방법 다 정답이라고 </a:t>
            </a:r>
            <a:r>
              <a:rPr lang="ko-KR" altLang="en-US" dirty="0" err="1"/>
              <a:t>할순</a:t>
            </a:r>
            <a:r>
              <a:rPr lang="ko-KR" altLang="en-US" dirty="0"/>
              <a:t> 없고 제가 사용했던 방법일 뿐이므로 마찬가지로 참고용으로만 사용해주세요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첫번째로 </a:t>
            </a:r>
            <a:r>
              <a:rPr lang="en-US" altLang="ko-KR" dirty="0" err="1"/>
              <a:t>queryString</a:t>
            </a:r>
            <a:r>
              <a:rPr lang="ko-KR" altLang="en-US" dirty="0"/>
              <a:t>을 사용하는 방법으로</a:t>
            </a:r>
            <a:endParaRPr lang="en-US" altLang="ko-KR" dirty="0"/>
          </a:p>
          <a:p>
            <a:r>
              <a:rPr lang="ko-KR" altLang="en-US" dirty="0"/>
              <a:t>저는 앱에서 </a:t>
            </a:r>
            <a:r>
              <a:rPr lang="en-US" altLang="ko-KR" dirty="0" err="1"/>
              <a:t>SafeArea</a:t>
            </a:r>
            <a:r>
              <a:rPr lang="ko-KR" altLang="en-US" dirty="0"/>
              <a:t>만큼 웹에서 </a:t>
            </a:r>
            <a:r>
              <a:rPr lang="ko-KR" altLang="en-US" dirty="0" err="1"/>
              <a:t>상하단</a:t>
            </a:r>
            <a:r>
              <a:rPr lang="ko-KR" altLang="en-US" dirty="0"/>
              <a:t> 패딩을 주기 위해 사용하였습니다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위와같이</a:t>
            </a:r>
            <a:r>
              <a:rPr lang="ko-KR" altLang="en-US" dirty="0"/>
              <a:t> 앱에서 </a:t>
            </a:r>
            <a:r>
              <a:rPr lang="ko-KR" altLang="en-US" dirty="0" err="1"/>
              <a:t>웹뷰를</a:t>
            </a:r>
            <a:r>
              <a:rPr lang="ko-KR" altLang="en-US" dirty="0"/>
              <a:t> 처음 띄울 때</a:t>
            </a:r>
            <a:endParaRPr lang="en-US" altLang="ko-KR" dirty="0"/>
          </a:p>
          <a:p>
            <a:r>
              <a:rPr lang="ko-KR" altLang="en-US" dirty="0"/>
              <a:t>앱의 </a:t>
            </a:r>
            <a:r>
              <a:rPr lang="en-US" altLang="ko-KR" dirty="0" err="1"/>
              <a:t>safeArea</a:t>
            </a:r>
            <a:r>
              <a:rPr lang="ko-KR" altLang="en-US" dirty="0" err="1"/>
              <a:t>를</a:t>
            </a:r>
            <a:r>
              <a:rPr lang="ko-KR" altLang="en-US" dirty="0"/>
              <a:t> 받아와서 </a:t>
            </a:r>
            <a:r>
              <a:rPr lang="en-US" altLang="ko-KR" dirty="0" err="1"/>
              <a:t>queryString</a:t>
            </a:r>
            <a:r>
              <a:rPr lang="ko-KR" altLang="en-US" dirty="0" err="1"/>
              <a:t>으로</a:t>
            </a:r>
            <a:r>
              <a:rPr lang="ko-KR" altLang="en-US" dirty="0"/>
              <a:t> 넘깁니다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앞서 보신 </a:t>
            </a:r>
            <a:r>
              <a:rPr lang="ko-KR" altLang="en-US" dirty="0" err="1"/>
              <a:t>펫프랜즈나</a:t>
            </a:r>
            <a:r>
              <a:rPr lang="ko-KR" altLang="en-US" dirty="0"/>
              <a:t> 강남언니처럼 웹과 앱이 완전 동시에 </a:t>
            </a:r>
            <a:r>
              <a:rPr lang="ko-KR" altLang="en-US" dirty="0" err="1"/>
              <a:t>사용될때</a:t>
            </a:r>
            <a:endParaRPr lang="en-US" altLang="ko-KR" dirty="0"/>
          </a:p>
          <a:p>
            <a:r>
              <a:rPr lang="ko-KR" altLang="en-US" dirty="0" err="1"/>
              <a:t>위와같은</a:t>
            </a:r>
            <a:r>
              <a:rPr lang="ko-KR" altLang="en-US" dirty="0"/>
              <a:t> 방법으로 앱에서 주입된 저 </a:t>
            </a:r>
            <a:r>
              <a:rPr lang="en-US" altLang="ko-KR" dirty="0"/>
              <a:t>inset</a:t>
            </a:r>
            <a:r>
              <a:rPr lang="ko-KR" altLang="en-US" dirty="0"/>
              <a:t>데이터가 있으면 상하단에 </a:t>
            </a:r>
            <a:r>
              <a:rPr lang="en-US" altLang="ko-KR" dirty="0" err="1"/>
              <a:t>safeArea</a:t>
            </a:r>
            <a:r>
              <a:rPr lang="ko-KR" altLang="en-US" dirty="0" err="1"/>
              <a:t>를</a:t>
            </a:r>
            <a:r>
              <a:rPr lang="ko-KR" altLang="en-US" dirty="0"/>
              <a:t> 적용하여 앱에서 유저가 </a:t>
            </a:r>
            <a:r>
              <a:rPr lang="en-US" altLang="ko-KR" dirty="0" err="1"/>
              <a:t>ui</a:t>
            </a:r>
            <a:r>
              <a:rPr lang="ko-KR" altLang="en-US" dirty="0"/>
              <a:t>깨짐 없이 사용할 수 있도록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저는 </a:t>
            </a:r>
            <a:r>
              <a:rPr lang="en-US" altLang="ko-KR" dirty="0" err="1"/>
              <a:t>SplashScreen</a:t>
            </a:r>
            <a:r>
              <a:rPr lang="ko-KR" altLang="en-US" dirty="0"/>
              <a:t>에서 </a:t>
            </a:r>
            <a:r>
              <a:rPr lang="en-US" altLang="ko-KR" dirty="0" err="1"/>
              <a:t>SafeArea</a:t>
            </a:r>
            <a:r>
              <a:rPr lang="ko-KR" altLang="en-US" dirty="0"/>
              <a:t>까지 자연스러운 콘텐츠를 보여주기 위해 이러한 방법을 사용한 것이라 </a:t>
            </a:r>
            <a:r>
              <a:rPr lang="en-US" altLang="ko-KR" dirty="0" err="1"/>
              <a:t>SafeArea</a:t>
            </a:r>
            <a:r>
              <a:rPr lang="ko-KR" altLang="en-US" dirty="0"/>
              <a:t>가 가변적으로 사용되지 않는다면</a:t>
            </a:r>
            <a:endParaRPr lang="en-US" altLang="ko-KR" dirty="0"/>
          </a:p>
          <a:p>
            <a:r>
              <a:rPr lang="ko-KR" altLang="en-US" dirty="0"/>
              <a:t>그냥 전체적으로 최상위 </a:t>
            </a:r>
            <a:r>
              <a:rPr lang="en-US" altLang="ko-KR" dirty="0"/>
              <a:t>View</a:t>
            </a:r>
            <a:r>
              <a:rPr lang="ko-KR" altLang="en-US" dirty="0"/>
              <a:t>에서 </a:t>
            </a:r>
            <a:r>
              <a:rPr lang="en-US" altLang="ko-KR" dirty="0"/>
              <a:t>inset</a:t>
            </a:r>
            <a:r>
              <a:rPr lang="ko-KR" altLang="en-US" dirty="0"/>
              <a:t>만큼 </a:t>
            </a:r>
            <a:r>
              <a:rPr lang="en-US" altLang="ko-KR" dirty="0"/>
              <a:t>padding</a:t>
            </a:r>
            <a:r>
              <a:rPr lang="ko-KR" altLang="en-US" dirty="0"/>
              <a:t>을 적용하면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두번째는 </a:t>
            </a:r>
            <a:r>
              <a:rPr lang="en-US" altLang="ko-KR" dirty="0" err="1"/>
              <a:t>PostMessage</a:t>
            </a:r>
            <a:r>
              <a:rPr lang="ko-KR" altLang="en-US" dirty="0" err="1"/>
              <a:t>를</a:t>
            </a:r>
            <a:r>
              <a:rPr lang="ko-KR" altLang="en-US" dirty="0"/>
              <a:t> 사용한 데이터 통신입니다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방법은 </a:t>
            </a:r>
            <a:r>
              <a:rPr lang="en-US" altLang="ko-KR" dirty="0" err="1"/>
              <a:t>api</a:t>
            </a:r>
            <a:r>
              <a:rPr lang="ko-KR" altLang="en-US" dirty="0"/>
              <a:t>통신과 </a:t>
            </a:r>
            <a:r>
              <a:rPr lang="ko-KR" altLang="en-US" dirty="0" err="1"/>
              <a:t>비슷한데요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둘중</a:t>
            </a:r>
            <a:r>
              <a:rPr lang="ko-KR" altLang="en-US" dirty="0"/>
              <a:t> 누군가 요청을 하면 반대편에서 </a:t>
            </a:r>
            <a:r>
              <a:rPr lang="ko-KR" altLang="en-US" dirty="0" err="1"/>
              <a:t>리스폰스를</a:t>
            </a:r>
            <a:r>
              <a:rPr lang="ko-KR" altLang="en-US" dirty="0"/>
              <a:t> 보내는 방식일때 많이 사용됩니다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가장 왼쪽사진은 </a:t>
            </a:r>
            <a:r>
              <a:rPr lang="en-US" altLang="ko-KR" dirty="0"/>
              <a:t>App</a:t>
            </a:r>
            <a:r>
              <a:rPr lang="ko-KR" altLang="en-US" dirty="0"/>
              <a:t>에서 </a:t>
            </a:r>
            <a:r>
              <a:rPr lang="en-US" altLang="ko-KR" dirty="0" err="1"/>
              <a:t>Webview</a:t>
            </a:r>
            <a:r>
              <a:rPr lang="ko-KR" altLang="en-US" dirty="0"/>
              <a:t> 컴포넌트</a:t>
            </a:r>
            <a:endParaRPr lang="en-US" altLang="ko-KR" dirty="0"/>
          </a:p>
          <a:p>
            <a:r>
              <a:rPr lang="ko-KR" altLang="en-US" dirty="0"/>
              <a:t>가운데 사진은 </a:t>
            </a:r>
            <a:r>
              <a:rPr lang="en-US" altLang="ko-KR" dirty="0" err="1"/>
              <a:t>Webview</a:t>
            </a:r>
            <a:r>
              <a:rPr lang="en-US" altLang="ko-KR" dirty="0"/>
              <a:t> </a:t>
            </a:r>
            <a:r>
              <a:rPr lang="ko-KR" altLang="en-US" dirty="0"/>
              <a:t>컴포넌트에서 </a:t>
            </a:r>
            <a:r>
              <a:rPr lang="en-US" altLang="ko-KR" dirty="0" err="1"/>
              <a:t>webToNative</a:t>
            </a:r>
            <a:r>
              <a:rPr lang="en-US" altLang="ko-KR" dirty="0"/>
              <a:t> props</a:t>
            </a:r>
            <a:r>
              <a:rPr lang="ko-KR" altLang="en-US" dirty="0"/>
              <a:t>에 주입된 함수</a:t>
            </a:r>
            <a:endParaRPr lang="en-US" altLang="ko-KR" dirty="0"/>
          </a:p>
          <a:p>
            <a:r>
              <a:rPr lang="ko-KR" altLang="en-US" dirty="0"/>
              <a:t>가장 오른쪽 사진은 웹에서 위치를 앱에서 </a:t>
            </a:r>
            <a:r>
              <a:rPr lang="ko-KR" altLang="en-US" dirty="0" err="1"/>
              <a:t>주입받기</a:t>
            </a:r>
            <a:r>
              <a:rPr lang="ko-KR" altLang="en-US" dirty="0"/>
              <a:t> 위한 커스텀 훅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웹에서 </a:t>
            </a:r>
            <a:r>
              <a:rPr lang="en-US" altLang="ko-KR" dirty="0" err="1"/>
              <a:t>useLocation</a:t>
            </a:r>
            <a:r>
              <a:rPr lang="ko-KR" altLang="en-US" dirty="0"/>
              <a:t>훅의 </a:t>
            </a:r>
            <a:r>
              <a:rPr lang="en-US" altLang="ko-KR" dirty="0" err="1"/>
              <a:t>updateLodation</a:t>
            </a:r>
            <a:r>
              <a:rPr lang="ko-KR" altLang="en-US" dirty="0"/>
              <a:t>을 호출하면 </a:t>
            </a:r>
            <a:r>
              <a:rPr lang="en-US" altLang="ko-KR" dirty="0" err="1"/>
              <a:t>postMessage</a:t>
            </a:r>
            <a:r>
              <a:rPr lang="ko-KR" altLang="en-US" dirty="0" err="1"/>
              <a:t>를</a:t>
            </a:r>
            <a:r>
              <a:rPr lang="ko-KR" altLang="en-US" dirty="0"/>
              <a:t> 통해 이 데이터를 전송하고</a:t>
            </a:r>
            <a:endParaRPr lang="en-US" altLang="ko-KR" dirty="0"/>
          </a:p>
          <a:p>
            <a:r>
              <a:rPr lang="ko-KR" altLang="en-US" dirty="0" err="1"/>
              <a:t>웹뷰에서는</a:t>
            </a:r>
            <a:r>
              <a:rPr lang="ko-KR" altLang="en-US" dirty="0"/>
              <a:t> 이 이벤트를 감지하여 </a:t>
            </a:r>
            <a:r>
              <a:rPr lang="en-US" altLang="ko-KR" dirty="0" err="1"/>
              <a:t>getLocation</a:t>
            </a:r>
            <a:r>
              <a:rPr lang="ko-KR" altLang="en-US" dirty="0"/>
              <a:t>함수를 실행합니다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그러면 앱에서는 </a:t>
            </a:r>
            <a:r>
              <a:rPr lang="en-US" altLang="ko-KR" dirty="0" err="1"/>
              <a:t>geoLocation</a:t>
            </a:r>
            <a:r>
              <a:rPr lang="ko-KR" altLang="en-US" dirty="0"/>
              <a:t>을 사용하여 위치정보를 마찬가지로 </a:t>
            </a:r>
            <a:r>
              <a:rPr lang="en-US" altLang="ko-KR" dirty="0" err="1"/>
              <a:t>postMessage</a:t>
            </a:r>
            <a:r>
              <a:rPr lang="ko-KR" altLang="en-US" dirty="0" err="1"/>
              <a:t>를</a:t>
            </a:r>
            <a:r>
              <a:rPr lang="ko-KR" altLang="en-US" dirty="0"/>
              <a:t> 통해 웹으로 전송합니다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그러면 웹에서는 </a:t>
            </a:r>
            <a:r>
              <a:rPr lang="en-US" altLang="ko-KR" dirty="0" err="1"/>
              <a:t>useLocation</a:t>
            </a:r>
            <a:r>
              <a:rPr lang="ko-KR" altLang="en-US" dirty="0"/>
              <a:t>에서 </a:t>
            </a:r>
            <a:r>
              <a:rPr lang="ko-KR" altLang="en-US" dirty="0" err="1"/>
              <a:t>구독된</a:t>
            </a:r>
            <a:r>
              <a:rPr lang="ko-KR" altLang="en-US" dirty="0"/>
              <a:t> 이벤트 </a:t>
            </a:r>
            <a:r>
              <a:rPr lang="ko-KR" altLang="en-US" dirty="0" err="1"/>
              <a:t>리스너를</a:t>
            </a:r>
            <a:r>
              <a:rPr lang="ko-KR" altLang="en-US" dirty="0"/>
              <a:t> 통해 데이터를 받아서 업데이트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코드들은 이벤트 후 발표자료에서 참고하시면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이러한 방식으로 웹과 앱간 통신이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주의할 점은 </a:t>
            </a:r>
            <a:r>
              <a:rPr lang="en-US" altLang="ko-KR" dirty="0"/>
              <a:t>OS</a:t>
            </a:r>
            <a:r>
              <a:rPr lang="ko-KR" altLang="en-US" dirty="0"/>
              <a:t>에 따라 </a:t>
            </a:r>
            <a:r>
              <a:rPr lang="en-US" altLang="ko-KR" dirty="0" err="1"/>
              <a:t>postMessage</a:t>
            </a:r>
            <a:r>
              <a:rPr lang="ko-KR" altLang="en-US" dirty="0"/>
              <a:t>가 생성된 객체가 다르다는 점 입니다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Ios</a:t>
            </a:r>
            <a:r>
              <a:rPr lang="ko-KR" altLang="en-US" dirty="0"/>
              <a:t>의 경우 </a:t>
            </a:r>
            <a:r>
              <a:rPr lang="en-US" altLang="ko-KR" dirty="0"/>
              <a:t>window</a:t>
            </a:r>
            <a:r>
              <a:rPr lang="ko-KR" altLang="en-US" dirty="0"/>
              <a:t>에 </a:t>
            </a:r>
            <a:r>
              <a:rPr lang="en-US" altLang="ko-KR" dirty="0" err="1"/>
              <a:t>ReactNativeWebView</a:t>
            </a:r>
            <a:r>
              <a:rPr lang="ko-KR" altLang="en-US" dirty="0"/>
              <a:t>객체가 생성되지만 안드로이드에서는 </a:t>
            </a:r>
            <a:r>
              <a:rPr lang="en-US" altLang="ko-KR" dirty="0"/>
              <a:t>document</a:t>
            </a:r>
            <a:r>
              <a:rPr lang="ko-KR" altLang="en-US" dirty="0"/>
              <a:t>객체에 생성되므로 이점 유의하시면 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</a:t>
            </a:r>
            <a:r>
              <a:rPr lang="en-US" altLang="ko-KR" dirty="0" err="1"/>
              <a:t>useLocation</a:t>
            </a:r>
            <a:r>
              <a:rPr lang="ko-KR" altLang="en-US" dirty="0"/>
              <a:t>을 보시면 </a:t>
            </a:r>
            <a:r>
              <a:rPr lang="en-US" altLang="ko-KR" dirty="0"/>
              <a:t>receiver</a:t>
            </a:r>
            <a:r>
              <a:rPr lang="ko-KR" altLang="en-US" dirty="0"/>
              <a:t> </a:t>
            </a:r>
            <a:r>
              <a:rPr lang="en-US" altLang="ko-KR" dirty="0"/>
              <a:t>Ref</a:t>
            </a:r>
            <a:r>
              <a:rPr lang="ko-KR" altLang="en-US" dirty="0"/>
              <a:t>에 객체를 할당하고 </a:t>
            </a:r>
            <a:r>
              <a:rPr lang="ko-KR" altLang="en-US" dirty="0" err="1"/>
              <a:t>있는것을</a:t>
            </a:r>
            <a:r>
              <a:rPr lang="ko-KR" altLang="en-US" dirty="0"/>
              <a:t> 보실 수 있습니다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08F55-BA2E-234E-95FA-E578C42DDAAA}" type="slidenum">
              <a:rPr lang="en-KR" smtClean="0"/>
              <a:t>18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788070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주의하셔야 할 점이 </a:t>
            </a:r>
            <a:r>
              <a:rPr lang="en-US" altLang="ko-KR" dirty="0"/>
              <a:t>Fallback </a:t>
            </a:r>
            <a:r>
              <a:rPr lang="ko-KR" altLang="en-US" dirty="0"/>
              <a:t>처리 입니다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웹에서 에러가 발생했거나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유저의 인터넷 환경이 좋지 않아 타임아웃이 났거나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아니면 가장 흔한 이유인 웹에서 새로 배포를 해서 </a:t>
            </a:r>
            <a:r>
              <a:rPr lang="ko-KR" altLang="en-US" dirty="0" err="1"/>
              <a:t>라우팅테이블이</a:t>
            </a:r>
            <a:r>
              <a:rPr lang="ko-KR" altLang="en-US" dirty="0"/>
              <a:t> 변경된 경우</a:t>
            </a:r>
            <a:r>
              <a:rPr lang="en-US" altLang="ko-KR" dirty="0"/>
              <a:t> </a:t>
            </a:r>
            <a:r>
              <a:rPr lang="ko-KR" altLang="en-US" dirty="0"/>
              <a:t>앱이 완전 종료되지 않은 유저라면</a:t>
            </a:r>
            <a:endParaRPr lang="en-US" altLang="ko-KR" dirty="0"/>
          </a:p>
          <a:p>
            <a:r>
              <a:rPr lang="ko-KR" altLang="en-US" dirty="0"/>
              <a:t>이전 상태를 바라보기 때문에 유저는 웹을 제대로 </a:t>
            </a:r>
            <a:r>
              <a:rPr lang="ko-KR" altLang="en-US" dirty="0" err="1"/>
              <a:t>못보고</a:t>
            </a:r>
            <a:r>
              <a:rPr lang="ko-KR" altLang="en-US" dirty="0"/>
              <a:t> 아마 흰 화면만 보게 될 것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여기 보시면 </a:t>
            </a:r>
            <a:r>
              <a:rPr lang="en-US" altLang="ko-KR" dirty="0" err="1"/>
              <a:t>onContentProcessDidTerminate</a:t>
            </a:r>
            <a:r>
              <a:rPr lang="ko-KR" altLang="en-US" dirty="0"/>
              <a:t> </a:t>
            </a:r>
            <a:r>
              <a:rPr lang="en-US" altLang="ko-KR" dirty="0"/>
              <a:t>props</a:t>
            </a:r>
            <a:r>
              <a:rPr lang="ko-KR" altLang="en-US" dirty="0" err="1"/>
              <a:t>를</a:t>
            </a:r>
            <a:r>
              <a:rPr lang="ko-KR" altLang="en-US" dirty="0"/>
              <a:t> 통해 에러가 발생했을 경우</a:t>
            </a:r>
            <a:endParaRPr lang="en-US" altLang="ko-KR" dirty="0"/>
          </a:p>
          <a:p>
            <a:r>
              <a:rPr lang="ko-KR" altLang="en-US" dirty="0"/>
              <a:t>강제로 </a:t>
            </a:r>
            <a:r>
              <a:rPr lang="ko-KR" altLang="en-US" dirty="0" err="1"/>
              <a:t>새로고침을</a:t>
            </a:r>
            <a:r>
              <a:rPr lang="ko-KR" altLang="en-US" dirty="0"/>
              <a:t> 적용하면 유저는 다시 새로운 환경에서 접속이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지금은 그냥 강제로 </a:t>
            </a:r>
            <a:r>
              <a:rPr lang="ko-KR" altLang="en-US" dirty="0" err="1"/>
              <a:t>새로고침을</a:t>
            </a:r>
            <a:r>
              <a:rPr lang="ko-KR" altLang="en-US" dirty="0"/>
              <a:t> 시켰지만 여기서 네트워크 환경이 좋지 않으므로 안정된 환경에서 다시 접속하라는 </a:t>
            </a:r>
            <a:r>
              <a:rPr lang="en-US" altLang="ko-KR" dirty="0"/>
              <a:t>alert</a:t>
            </a:r>
            <a:r>
              <a:rPr lang="ko-KR" altLang="en-US" dirty="0"/>
              <a:t>을 </a:t>
            </a:r>
            <a:r>
              <a:rPr lang="ko-KR" altLang="en-US" dirty="0" err="1"/>
              <a:t>띄울수도있고</a:t>
            </a:r>
            <a:endParaRPr lang="en-US" altLang="ko-KR" dirty="0"/>
          </a:p>
          <a:p>
            <a:r>
              <a:rPr lang="ko-KR" altLang="en-US" dirty="0"/>
              <a:t>추가적인 </a:t>
            </a:r>
            <a:r>
              <a:rPr lang="ko-KR" altLang="en-US" dirty="0" err="1"/>
              <a:t>에러핸들링을</a:t>
            </a:r>
            <a:r>
              <a:rPr lang="ko-KR" altLang="en-US" dirty="0"/>
              <a:t> 적용하시면 됩니다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이 외에도 아이폰에서 </a:t>
            </a:r>
            <a:r>
              <a:rPr lang="en-US" altLang="ko-KR" dirty="0"/>
              <a:t>input </a:t>
            </a:r>
            <a:r>
              <a:rPr lang="en-US" altLang="ko-KR" dirty="0" err="1"/>
              <a:t>fontsize</a:t>
            </a:r>
            <a:r>
              <a:rPr lang="en-US" altLang="ko-KR" dirty="0"/>
              <a:t> 16</a:t>
            </a:r>
            <a:r>
              <a:rPr lang="ko-KR" altLang="en-US" dirty="0"/>
              <a:t>이하이면 자동으로 줌이 </a:t>
            </a:r>
            <a:r>
              <a:rPr lang="ko-KR" altLang="en-US" dirty="0" err="1"/>
              <a:t>된다거나</a:t>
            </a:r>
            <a:r>
              <a:rPr lang="en-US" altLang="ko-KR" dirty="0"/>
              <a:t>..</a:t>
            </a:r>
            <a:r>
              <a:rPr lang="ko-KR" altLang="en-US" dirty="0"/>
              <a:t>등등</a:t>
            </a:r>
            <a:r>
              <a:rPr lang="en-US" altLang="ko-KR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08F55-BA2E-234E-95FA-E578C42DDAAA}" type="slidenum">
              <a:rPr lang="en-KR" smtClean="0"/>
              <a:t>19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187604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KR" dirty="0"/>
              <a:t>ebview native </a:t>
            </a:r>
            <a:r>
              <a:rPr lang="ko-KR" altLang="en-US" dirty="0"/>
              <a:t>비교 </a:t>
            </a:r>
            <a:r>
              <a:rPr lang="en-US" altLang="ko-KR" dirty="0"/>
              <a:t>(</a:t>
            </a:r>
            <a:r>
              <a:rPr lang="ko-KR" altLang="en-US" dirty="0"/>
              <a:t>개발자 입장</a:t>
            </a:r>
            <a:r>
              <a:rPr lang="en-US" altLang="ko-KR" dirty="0"/>
              <a:t>,</a:t>
            </a:r>
            <a:r>
              <a:rPr lang="ko-KR" altLang="en-US" dirty="0"/>
              <a:t> 사용자 입장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서비스의 단기적</a:t>
            </a:r>
            <a:r>
              <a:rPr lang="en-US" altLang="ko-KR" dirty="0"/>
              <a:t>,</a:t>
            </a:r>
            <a:r>
              <a:rPr lang="ko-KR" altLang="en-US" dirty="0"/>
              <a:t> 장기적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08F55-BA2E-234E-95FA-E578C42DDAAA}" type="slidenum">
              <a:rPr lang="en-KR" smtClean="0"/>
              <a:t>20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47510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08F55-BA2E-234E-95FA-E578C42DDAAA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338728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/>
              <a:t>AWS Amplify</a:t>
            </a:r>
            <a:r>
              <a:rPr lang="ko-KR" altLang="en-US" dirty="0"/>
              <a:t>입니다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앰플리파이</a:t>
            </a:r>
            <a:r>
              <a:rPr lang="ko-KR" altLang="en-US" dirty="0"/>
              <a:t> 같은 경우 </a:t>
            </a:r>
            <a:r>
              <a:rPr lang="ko-KR" altLang="en-US" dirty="0" err="1"/>
              <a:t>깃헙만</a:t>
            </a:r>
            <a:r>
              <a:rPr lang="ko-KR" altLang="en-US" dirty="0"/>
              <a:t> 연동하면 알아서 모든 것을 해주기 때문에 초보자 및 입문자가 가장 선택하기 쉬운 서비스 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알잘딱깔센</a:t>
            </a:r>
            <a:r>
              <a:rPr lang="ko-KR" altLang="en-US" dirty="0"/>
              <a:t> 해주고 </a:t>
            </a:r>
            <a:r>
              <a:rPr lang="en-US" altLang="ko-KR" dirty="0"/>
              <a:t>12</a:t>
            </a:r>
            <a:r>
              <a:rPr lang="ko-KR" altLang="en-US" dirty="0"/>
              <a:t>개월 정도 제한된 리소스 안에서 </a:t>
            </a:r>
            <a:r>
              <a:rPr lang="ko-KR" altLang="en-US" dirty="0" err="1"/>
              <a:t>모든걸</a:t>
            </a:r>
            <a:r>
              <a:rPr lang="ko-KR" altLang="en-US" dirty="0"/>
              <a:t> 해주지만</a:t>
            </a:r>
            <a:endParaRPr lang="en-US" altLang="ko-KR" dirty="0"/>
          </a:p>
          <a:p>
            <a:r>
              <a:rPr lang="ko-KR" altLang="en-US" dirty="0" err="1"/>
              <a:t>리미트를</a:t>
            </a:r>
            <a:r>
              <a:rPr lang="ko-KR" altLang="en-US" dirty="0"/>
              <a:t> 넘기거나 </a:t>
            </a:r>
            <a:r>
              <a:rPr lang="en-US" altLang="ko-KR" dirty="0"/>
              <a:t>12</a:t>
            </a:r>
            <a:r>
              <a:rPr lang="ko-KR" altLang="en-US" dirty="0"/>
              <a:t>개월이 지나버리면 직접 </a:t>
            </a:r>
            <a:r>
              <a:rPr lang="en-US" altLang="ko-KR" dirty="0"/>
              <a:t>CI/CD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err="1"/>
              <a:t>구축하는거</a:t>
            </a:r>
            <a:r>
              <a:rPr lang="ko-KR" altLang="en-US" dirty="0"/>
              <a:t> 보다 훨씬 비싸질 수 있기 때문에 장기적으로 사용하긴 좋지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만약 앱에서만 사용한다면 굳이 도메인을 </a:t>
            </a:r>
            <a:r>
              <a:rPr lang="ko-KR" altLang="en-US" dirty="0" err="1"/>
              <a:t>구메하지</a:t>
            </a:r>
            <a:r>
              <a:rPr lang="ko-KR" altLang="en-US" dirty="0"/>
              <a:t> 않아도 자체 생성된 도메인을 제공해주기 때문에</a:t>
            </a:r>
            <a:endParaRPr lang="en-US" altLang="ko-KR" dirty="0"/>
          </a:p>
          <a:p>
            <a:r>
              <a:rPr lang="ko-KR" altLang="en-US" dirty="0"/>
              <a:t>비용도 연간 </a:t>
            </a:r>
            <a:r>
              <a:rPr lang="en-US" altLang="ko-KR" dirty="0"/>
              <a:t>10</a:t>
            </a:r>
            <a:r>
              <a:rPr lang="ko-KR" altLang="en-US" dirty="0"/>
              <a:t>달러 정도 귀엽게 아낄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최신버전을 지원하지 </a:t>
            </a:r>
            <a:r>
              <a:rPr lang="ko-KR" altLang="en-US" dirty="0" err="1"/>
              <a:t>않는다거나</a:t>
            </a:r>
            <a:r>
              <a:rPr lang="ko-KR" altLang="en-US" dirty="0"/>
              <a:t> 실험적 기능을 사용할 경우</a:t>
            </a:r>
            <a:endParaRPr lang="en-US" altLang="ko-KR" dirty="0"/>
          </a:p>
          <a:p>
            <a:r>
              <a:rPr lang="ko-KR" altLang="en-US" dirty="0"/>
              <a:t>빌드가 되지 않거나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커스텀하기</a:t>
            </a:r>
            <a:r>
              <a:rPr lang="ko-KR" altLang="en-US" dirty="0"/>
              <a:t> 어려운 단점이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08F55-BA2E-234E-95FA-E578C42DDAAA}" type="slidenum">
              <a:rPr lang="en-KR" smtClean="0"/>
              <a:t>21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611985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 Runner</a:t>
            </a:r>
            <a:r>
              <a:rPr lang="ko-KR" altLang="en-US" dirty="0"/>
              <a:t>의 경우 </a:t>
            </a:r>
            <a:r>
              <a:rPr lang="ko-KR" altLang="en-US" dirty="0" err="1"/>
              <a:t>살짝의</a:t>
            </a:r>
            <a:r>
              <a:rPr lang="ko-KR" altLang="en-US" dirty="0"/>
              <a:t> 커스텀이 가능한 버전의 서비스 </a:t>
            </a:r>
            <a:r>
              <a:rPr lang="ko-KR" altLang="en-US" dirty="0" err="1"/>
              <a:t>인데요</a:t>
            </a:r>
            <a:r>
              <a:rPr lang="en-US" altLang="ko-KR" dirty="0"/>
              <a:t>,</a:t>
            </a:r>
          </a:p>
          <a:p>
            <a:r>
              <a:rPr lang="en-US" dirty="0"/>
              <a:t>Amplify</a:t>
            </a:r>
            <a:r>
              <a:rPr lang="ko-KR" altLang="en-US" dirty="0"/>
              <a:t>는 알아서 </a:t>
            </a:r>
            <a:r>
              <a:rPr lang="ko-KR" altLang="en-US" dirty="0" err="1"/>
              <a:t>도커</a:t>
            </a:r>
            <a:r>
              <a:rPr lang="ko-KR" altLang="en-US" dirty="0"/>
              <a:t> 이미지 빌드까지 알아서 해주지만</a:t>
            </a:r>
            <a:endParaRPr lang="en-US" altLang="ko-KR" dirty="0"/>
          </a:p>
          <a:p>
            <a:r>
              <a:rPr lang="en-US" altLang="ko-KR" dirty="0"/>
              <a:t>App Runner</a:t>
            </a:r>
            <a:r>
              <a:rPr lang="ko-KR" altLang="en-US" dirty="0"/>
              <a:t>의 경우 개발자가 직접 </a:t>
            </a:r>
            <a:r>
              <a:rPr lang="en-US" altLang="ko-KR" dirty="0"/>
              <a:t>Docker</a:t>
            </a:r>
            <a:r>
              <a:rPr lang="ko-KR" altLang="en-US" dirty="0"/>
              <a:t>파일을 작성하고 빌드해서 </a:t>
            </a:r>
            <a:r>
              <a:rPr lang="en-US" altLang="ko-KR" dirty="0"/>
              <a:t>ECR</a:t>
            </a:r>
            <a:r>
              <a:rPr lang="ko-KR" altLang="en-US" dirty="0"/>
              <a:t>이나 </a:t>
            </a:r>
            <a:r>
              <a:rPr lang="ko-KR" altLang="en-US" dirty="0" err="1"/>
              <a:t>도커허브</a:t>
            </a:r>
            <a:r>
              <a:rPr lang="ko-KR" altLang="en-US" dirty="0"/>
              <a:t> </a:t>
            </a:r>
            <a:r>
              <a:rPr lang="ko-KR" altLang="en-US" dirty="0" err="1"/>
              <a:t>같은곳에</a:t>
            </a:r>
            <a:r>
              <a:rPr lang="ko-KR" altLang="en-US" dirty="0"/>
              <a:t> 업로드 하면</a:t>
            </a:r>
            <a:r>
              <a:rPr lang="en-US" altLang="ko-KR" dirty="0"/>
              <a:t> </a:t>
            </a:r>
            <a:r>
              <a:rPr lang="ko-KR" altLang="en-US" dirty="0"/>
              <a:t>배포 및 관리를 자동화 해줍니다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Amplify</a:t>
            </a:r>
            <a:r>
              <a:rPr lang="ko-KR" altLang="en-US" dirty="0"/>
              <a:t>에서 최신버전을 지원하지 않거나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도커</a:t>
            </a:r>
            <a:r>
              <a:rPr lang="ko-KR" altLang="en-US" dirty="0"/>
              <a:t> 이미지 자체를 커스텀 </a:t>
            </a:r>
            <a:r>
              <a:rPr lang="ko-KR" altLang="en-US" dirty="0" err="1"/>
              <a:t>해야할때</a:t>
            </a:r>
            <a:r>
              <a:rPr lang="en-US" altLang="ko-KR" dirty="0"/>
              <a:t>,</a:t>
            </a:r>
            <a:r>
              <a:rPr lang="ko-KR" altLang="en-US" dirty="0"/>
              <a:t> 어떠한 이유로 </a:t>
            </a:r>
            <a:r>
              <a:rPr lang="en-US" altLang="ko-KR" dirty="0"/>
              <a:t>Amplify</a:t>
            </a:r>
            <a:r>
              <a:rPr lang="ko-KR" altLang="en-US" dirty="0"/>
              <a:t>는 사용할 수 없지만 직접 웹서버 구축하고 </a:t>
            </a:r>
            <a:r>
              <a:rPr lang="en-US" altLang="ko-KR" dirty="0"/>
              <a:t>CI/CD</a:t>
            </a:r>
            <a:r>
              <a:rPr lang="ko-KR" altLang="en-US" dirty="0"/>
              <a:t> 세팅 할 여력이 </a:t>
            </a:r>
            <a:r>
              <a:rPr lang="ko-KR" altLang="en-US" dirty="0" err="1"/>
              <a:t>없을때</a:t>
            </a:r>
            <a:endParaRPr lang="en-US" altLang="ko-KR" dirty="0"/>
          </a:p>
          <a:p>
            <a:r>
              <a:rPr lang="ko-KR" altLang="en-US" dirty="0"/>
              <a:t>사용하기 좋은 중간 포지션의 서비스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08F55-BA2E-234E-95FA-E578C42DDAAA}" type="slidenum">
              <a:rPr lang="en-KR" smtClean="0"/>
              <a:t>22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953610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요 아이는 </a:t>
            </a:r>
            <a:r>
              <a:rPr lang="en-US" altLang="ko-KR" dirty="0"/>
              <a:t>Amplify</a:t>
            </a:r>
            <a:r>
              <a:rPr lang="ko-KR" altLang="en-US" dirty="0"/>
              <a:t>와 비슷해 보일수도 있는데요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어쩌면 가장 제가 추천하는 아이입니다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Hobby</a:t>
            </a:r>
            <a:r>
              <a:rPr lang="ko-KR" altLang="en-US" dirty="0"/>
              <a:t>플랜이라면 무료로 제한된 리소스에서 계속 사용할 수 있어요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</a:t>
            </a:r>
            <a:r>
              <a:rPr lang="ko-KR" altLang="en-US" dirty="0" err="1"/>
              <a:t>레포가</a:t>
            </a:r>
            <a:r>
              <a:rPr lang="ko-KR" altLang="en-US" dirty="0"/>
              <a:t> 조직에 </a:t>
            </a:r>
            <a:r>
              <a:rPr lang="ko-KR" altLang="en-US" dirty="0" err="1"/>
              <a:t>속해있으면</a:t>
            </a:r>
            <a:r>
              <a:rPr lang="ko-KR" altLang="en-US" dirty="0"/>
              <a:t> 무조건 </a:t>
            </a:r>
            <a:r>
              <a:rPr lang="en-US" altLang="ko-KR" dirty="0"/>
              <a:t>PRO</a:t>
            </a:r>
            <a:r>
              <a:rPr lang="ko-KR" altLang="en-US" dirty="0"/>
              <a:t>플랜을 </a:t>
            </a:r>
            <a:r>
              <a:rPr lang="ko-KR" altLang="en-US" dirty="0" err="1"/>
              <a:t>사용해야하며</a:t>
            </a:r>
            <a:r>
              <a:rPr lang="ko-KR" altLang="en-US" dirty="0"/>
              <a:t> 권한이 부여되는 유저당 매달 </a:t>
            </a:r>
            <a:r>
              <a:rPr lang="en-US" altLang="ko-KR" dirty="0"/>
              <a:t>20</a:t>
            </a:r>
            <a:r>
              <a:rPr lang="ko-KR" altLang="en-US" dirty="0"/>
              <a:t>달러인가</a:t>
            </a:r>
            <a:r>
              <a:rPr lang="en-US" altLang="ko-KR" dirty="0"/>
              <a:t>?</a:t>
            </a:r>
            <a:r>
              <a:rPr lang="ko-KR" altLang="en-US" dirty="0"/>
              <a:t> 부가 되기 때문에 사람이 많다면 비용이 부담스러울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Amplify</a:t>
            </a:r>
            <a:r>
              <a:rPr lang="ko-KR" altLang="en-US" dirty="0" err="1"/>
              <a:t>처럼</a:t>
            </a:r>
            <a:r>
              <a:rPr lang="ko-KR" altLang="en-US" dirty="0"/>
              <a:t> </a:t>
            </a:r>
            <a:r>
              <a:rPr lang="ko-KR" altLang="en-US" dirty="0" err="1"/>
              <a:t>레포와</a:t>
            </a:r>
            <a:r>
              <a:rPr lang="ko-KR" altLang="en-US" dirty="0"/>
              <a:t> 연동만 한다면 </a:t>
            </a:r>
            <a:r>
              <a:rPr lang="ko-KR" altLang="en-US" dirty="0" err="1"/>
              <a:t>알잘딱깔센</a:t>
            </a:r>
            <a:r>
              <a:rPr lang="ko-KR" altLang="en-US" dirty="0"/>
              <a:t> </a:t>
            </a:r>
            <a:r>
              <a:rPr lang="ko-KR" altLang="en-US" dirty="0" err="1"/>
              <a:t>모든것을</a:t>
            </a:r>
            <a:r>
              <a:rPr lang="ko-KR" altLang="en-US" dirty="0"/>
              <a:t> 지원하며</a:t>
            </a:r>
            <a:endParaRPr lang="en-US" altLang="ko-KR" dirty="0"/>
          </a:p>
          <a:p>
            <a:r>
              <a:rPr lang="en-US" altLang="ko-KR" dirty="0" err="1"/>
              <a:t>Next.js</a:t>
            </a:r>
            <a:r>
              <a:rPr lang="ko-KR" altLang="en-US" dirty="0"/>
              <a:t>가 </a:t>
            </a:r>
            <a:r>
              <a:rPr lang="en-US" altLang="ko-KR" dirty="0" err="1"/>
              <a:t>Vercel</a:t>
            </a:r>
            <a:r>
              <a:rPr lang="ko-KR" altLang="en-US" dirty="0"/>
              <a:t>에서 만든 프레임워크인만큼 가장 업데이트를 빨리 지원하며 궁합도 가장 좋은 아이입니다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Amplify,</a:t>
            </a:r>
            <a:r>
              <a:rPr lang="ko-KR" altLang="en-US" dirty="0"/>
              <a:t> </a:t>
            </a:r>
            <a:r>
              <a:rPr lang="en-US" altLang="ko-KR" dirty="0"/>
              <a:t>App Runner, </a:t>
            </a:r>
            <a:r>
              <a:rPr lang="en-US" altLang="ko-KR" dirty="0" err="1"/>
              <a:t>Vercel</a:t>
            </a:r>
            <a:r>
              <a:rPr lang="en-US" altLang="ko-KR" dirty="0"/>
              <a:t> </a:t>
            </a:r>
            <a:r>
              <a:rPr lang="ko-KR" altLang="en-US" dirty="0"/>
              <a:t>모두 완전관리형 서비스다 보니 초기 세팅에는 편함이 있지만 커스텀이 </a:t>
            </a:r>
            <a:r>
              <a:rPr lang="ko-KR" altLang="en-US" dirty="0" err="1"/>
              <a:t>어렵다던가</a:t>
            </a:r>
            <a:r>
              <a:rPr lang="en-US" altLang="ko-KR" dirty="0"/>
              <a:t>,</a:t>
            </a:r>
            <a:r>
              <a:rPr lang="ko-KR" altLang="en-US" dirty="0"/>
              <a:t> 로그를 보기 힘든 단점들이 있으므로</a:t>
            </a:r>
            <a:endParaRPr lang="en-US" altLang="ko-KR" dirty="0"/>
          </a:p>
          <a:p>
            <a:r>
              <a:rPr lang="ko-KR" altLang="en-US" dirty="0"/>
              <a:t>본인 프로젝트의 특징을 잘 파악하여 구축하는 것이 좋을 것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아무리도</a:t>
            </a:r>
            <a:r>
              <a:rPr lang="ko-KR" altLang="en-US" dirty="0"/>
              <a:t> 대부분 </a:t>
            </a:r>
            <a:r>
              <a:rPr lang="ko-KR" altLang="en-US" dirty="0" err="1"/>
              <a:t>초기스타트업이나</a:t>
            </a:r>
            <a:r>
              <a:rPr lang="ko-KR" altLang="en-US" dirty="0"/>
              <a:t> 토이</a:t>
            </a:r>
            <a:r>
              <a:rPr lang="en-US" altLang="ko-KR" dirty="0"/>
              <a:t>,</a:t>
            </a:r>
            <a:r>
              <a:rPr lang="ko-KR" altLang="en-US" dirty="0"/>
              <a:t>사이드 프로젝트에서는 </a:t>
            </a:r>
            <a:r>
              <a:rPr lang="ko-KR" altLang="en-US" dirty="0" err="1"/>
              <a:t>데브옵스가</a:t>
            </a:r>
            <a:r>
              <a:rPr lang="ko-KR" altLang="en-US" dirty="0"/>
              <a:t> 없고 </a:t>
            </a:r>
            <a:r>
              <a:rPr lang="ko-KR" altLang="en-US" dirty="0" err="1"/>
              <a:t>백엔드가</a:t>
            </a:r>
            <a:r>
              <a:rPr lang="ko-KR" altLang="en-US" dirty="0"/>
              <a:t> 인프라를 </a:t>
            </a:r>
            <a:r>
              <a:rPr lang="ko-KR" altLang="en-US" dirty="0" err="1"/>
              <a:t>담당하다보니</a:t>
            </a:r>
            <a:endParaRPr lang="en-US" altLang="ko-KR" dirty="0"/>
          </a:p>
          <a:p>
            <a:r>
              <a:rPr lang="ko-KR" altLang="en-US" dirty="0" err="1"/>
              <a:t>백엔드에게</a:t>
            </a:r>
            <a:r>
              <a:rPr lang="ko-KR" altLang="en-US" dirty="0"/>
              <a:t> 업무가 몰릴 수 있는데 이러한 서비스들을 잘 활용한다면 좀더 편리하게 </a:t>
            </a:r>
            <a:r>
              <a:rPr lang="ko-KR" altLang="en-US" dirty="0" err="1"/>
              <a:t>프론트엔드를</a:t>
            </a:r>
            <a:r>
              <a:rPr lang="ko-KR" altLang="en-US" dirty="0"/>
              <a:t> 운용할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08F55-BA2E-234E-95FA-E578C42DDAAA}" type="slidenum">
              <a:rPr lang="en-KR" smtClean="0"/>
              <a:t>23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543952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악명높은 애플의 앱 리뷰 정책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하이브리드 앱을 </a:t>
            </a:r>
            <a:r>
              <a:rPr lang="ko-KR" altLang="en-US" dirty="0" err="1"/>
              <a:t>사용할때</a:t>
            </a:r>
            <a:r>
              <a:rPr lang="ko-KR" altLang="en-US" dirty="0"/>
              <a:t> </a:t>
            </a:r>
            <a:r>
              <a:rPr lang="ko-KR" altLang="en-US" dirty="0" err="1"/>
              <a:t>리젝먹기</a:t>
            </a:r>
            <a:r>
              <a:rPr lang="ko-KR" altLang="en-US" dirty="0"/>
              <a:t> 좋은 사유들을 알아보도록 하겠습니다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08F55-BA2E-234E-95FA-E578C42DDAAA}" type="slidenum">
              <a:rPr lang="en-KR" smtClean="0"/>
              <a:t>24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989001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외에도 </a:t>
            </a:r>
            <a:r>
              <a:rPr lang="ko-KR" altLang="en-US" dirty="0" err="1"/>
              <a:t>인앱결제</a:t>
            </a:r>
            <a:r>
              <a:rPr lang="ko-KR" altLang="en-US" dirty="0"/>
              <a:t> 정책 등</a:t>
            </a:r>
            <a:r>
              <a:rPr lang="en-US" altLang="ko-KR" dirty="0"/>
              <a:t>…</a:t>
            </a:r>
            <a:r>
              <a:rPr lang="ko-KR" altLang="en-US" dirty="0"/>
              <a:t>많음</a:t>
            </a:r>
            <a:endParaRPr lang="en-US" altLang="ko-KR" dirty="0"/>
          </a:p>
          <a:p>
            <a:r>
              <a:rPr lang="ko-KR" altLang="en-US" dirty="0"/>
              <a:t>애플 심사의 가장 큰 걸림돌인데</a:t>
            </a:r>
            <a:endParaRPr lang="en-US" altLang="ko-KR" dirty="0"/>
          </a:p>
          <a:p>
            <a:r>
              <a:rPr lang="ko-KR" altLang="en-US" dirty="0"/>
              <a:t>애플은 심사 이유를 한번에 다 공개하지 않음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 로그인 화면에서 </a:t>
            </a:r>
            <a:r>
              <a:rPr lang="ko-KR" altLang="en-US" dirty="0" err="1"/>
              <a:t>리젝</a:t>
            </a:r>
            <a:r>
              <a:rPr lang="ko-KR" altLang="en-US" dirty="0"/>
              <a:t> 사유가 있다면 그 뒤로는 확인도 </a:t>
            </a:r>
            <a:r>
              <a:rPr lang="ko-KR" altLang="en-US" dirty="0" err="1"/>
              <a:t>안해봅니다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심사원 마다 깐깐한 애들이 있고 </a:t>
            </a:r>
            <a:r>
              <a:rPr lang="ko-KR" altLang="en-US" dirty="0" err="1"/>
              <a:t>널널한</a:t>
            </a:r>
            <a:r>
              <a:rPr lang="ko-KR" altLang="en-US" dirty="0"/>
              <a:t> 애들이 있는데 예전에는 통과됐던 화면이 새로 업데이트 올리니 </a:t>
            </a:r>
            <a:r>
              <a:rPr lang="ko-KR" altLang="en-US" dirty="0" err="1"/>
              <a:t>리젝나는</a:t>
            </a:r>
            <a:r>
              <a:rPr lang="ko-KR" altLang="en-US" dirty="0"/>
              <a:t> 경우도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그러니까 심사일정 넉넉히 잡고 하세요</a:t>
            </a:r>
            <a:r>
              <a:rPr lang="en-US" altLang="ko-KR" dirty="0"/>
              <a:t>…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08F55-BA2E-234E-95FA-E578C42DDAAA}" type="slidenum">
              <a:rPr lang="en-KR" smtClean="0"/>
              <a:t>25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609600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질문 받습니다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08F55-BA2E-234E-95FA-E578C42DDAAA}" type="slidenum">
              <a:rPr lang="en-KR" smtClean="0"/>
              <a:t>26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791212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나중에 하다가 막히시면 여기로 연락주세용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08F55-BA2E-234E-95FA-E578C42DDAAA}" type="slidenum">
              <a:rPr lang="en-KR" smtClean="0"/>
              <a:t>27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07991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ㄱㅅㄱㅅ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08F55-BA2E-234E-95FA-E578C42DDAAA}" type="slidenum">
              <a:rPr lang="en-KR" smtClean="0"/>
              <a:t>28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27639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KR" dirty="0"/>
              <a:t>ebview native </a:t>
            </a:r>
            <a:r>
              <a:rPr lang="ko-KR" altLang="en-US" dirty="0"/>
              <a:t>비교 </a:t>
            </a:r>
            <a:r>
              <a:rPr lang="en-US" altLang="ko-KR" dirty="0"/>
              <a:t>(</a:t>
            </a:r>
            <a:r>
              <a:rPr lang="ko-KR" altLang="en-US" dirty="0"/>
              <a:t>개발자 입장</a:t>
            </a:r>
            <a:r>
              <a:rPr lang="en-US" altLang="ko-KR" dirty="0"/>
              <a:t>,</a:t>
            </a:r>
            <a:r>
              <a:rPr lang="ko-KR" altLang="en-US" dirty="0"/>
              <a:t> 사용자 입장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서비스의 단기적</a:t>
            </a:r>
            <a:r>
              <a:rPr lang="en-US" altLang="ko-KR" dirty="0"/>
              <a:t>,</a:t>
            </a:r>
            <a:r>
              <a:rPr lang="ko-KR" altLang="en-US" dirty="0"/>
              <a:t> 장기적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08F55-BA2E-234E-95FA-E578C42DDAAA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82246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기존의 </a:t>
            </a:r>
            <a:r>
              <a:rPr lang="en-US" altLang="ko-KR" dirty="0"/>
              <a:t>Native APP</a:t>
            </a:r>
            <a:r>
              <a:rPr lang="ko-KR" altLang="en-US" dirty="0"/>
              <a:t> 개발에 대해서 알아보겠습니다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주제가 탈 </a:t>
            </a:r>
            <a:r>
              <a:rPr lang="en-US" altLang="ko-KR" dirty="0"/>
              <a:t>Native</a:t>
            </a:r>
            <a:r>
              <a:rPr lang="ko-KR" altLang="en-US" dirty="0"/>
              <a:t> 다 보니 단점만 적게 되었는데</a:t>
            </a:r>
            <a:endParaRPr lang="en-US" altLang="ko-KR" dirty="0"/>
          </a:p>
          <a:p>
            <a:r>
              <a:rPr lang="ko-KR" altLang="en-US" dirty="0"/>
              <a:t>혹시 </a:t>
            </a:r>
            <a:r>
              <a:rPr lang="en-US" altLang="ko-KR" dirty="0"/>
              <a:t>Native</a:t>
            </a:r>
            <a:r>
              <a:rPr lang="ko-KR" altLang="en-US" dirty="0"/>
              <a:t> 개발자 분이 있으시다면 양해 부탁드립니다</a:t>
            </a:r>
            <a:r>
              <a:rPr lang="en-US" altLang="ko-KR" dirty="0"/>
              <a:t>.</a:t>
            </a:r>
            <a:r>
              <a:rPr lang="ko-KR" altLang="en-US" dirty="0"/>
              <a:t> 존경하고 사랑합니다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자 먼저 </a:t>
            </a:r>
            <a:r>
              <a:rPr lang="en-US" altLang="ko-KR" dirty="0"/>
              <a:t>iOS</a:t>
            </a:r>
            <a:r>
              <a:rPr lang="ko-KR" altLang="en-US" dirty="0" err="1"/>
              <a:t>부터</a:t>
            </a:r>
            <a:r>
              <a:rPr lang="ko-KR" altLang="en-US" dirty="0"/>
              <a:t> 봅시다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일단 </a:t>
            </a:r>
            <a:r>
              <a:rPr lang="en-US" altLang="ko-KR" dirty="0"/>
              <a:t>iOS</a:t>
            </a:r>
            <a:r>
              <a:rPr lang="ko-KR" altLang="en-US" dirty="0"/>
              <a:t>는 한국에서 개발자가 귀합니다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그에따라</a:t>
            </a:r>
            <a:r>
              <a:rPr lang="ko-KR" altLang="en-US" dirty="0"/>
              <a:t> 몸값도 </a:t>
            </a:r>
            <a:r>
              <a:rPr lang="ko-KR" altLang="en-US" dirty="0" err="1"/>
              <a:t>높아지구요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일단 </a:t>
            </a:r>
            <a:r>
              <a:rPr lang="en-US" altLang="ko-KR" dirty="0"/>
              <a:t>iOS</a:t>
            </a:r>
            <a:r>
              <a:rPr lang="ko-KR" altLang="en-US" dirty="0" err="1"/>
              <a:t>를</a:t>
            </a:r>
            <a:r>
              <a:rPr lang="ko-KR" altLang="en-US" dirty="0"/>
              <a:t> 개발하려면 맥북이 무조건 </a:t>
            </a:r>
            <a:r>
              <a:rPr lang="ko-KR" altLang="en-US" dirty="0" err="1"/>
              <a:t>필요하다보니</a:t>
            </a:r>
            <a:r>
              <a:rPr lang="ko-KR" altLang="en-US" dirty="0"/>
              <a:t> 학생들 입장에서 허들이 </a:t>
            </a:r>
            <a:r>
              <a:rPr lang="ko-KR" altLang="en-US" dirty="0" err="1"/>
              <a:t>되는것도</a:t>
            </a:r>
            <a:r>
              <a:rPr lang="ko-KR" altLang="en-US" dirty="0"/>
              <a:t> 단점인 것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</a:t>
            </a:r>
            <a:r>
              <a:rPr lang="en-US" altLang="ko-KR" dirty="0" err="1"/>
              <a:t>xcode</a:t>
            </a:r>
            <a:r>
              <a:rPr lang="ko-KR" altLang="en-US" dirty="0" err="1"/>
              <a:t>를</a:t>
            </a:r>
            <a:r>
              <a:rPr lang="ko-KR" altLang="en-US" dirty="0"/>
              <a:t> 무조건 </a:t>
            </a:r>
            <a:r>
              <a:rPr lang="ko-KR" altLang="en-US" dirty="0" err="1"/>
              <a:t>사용해야하는데</a:t>
            </a:r>
            <a:r>
              <a:rPr lang="ko-KR" altLang="en-US" dirty="0"/>
              <a:t> 쟤가 </a:t>
            </a:r>
            <a:r>
              <a:rPr lang="ko-KR" altLang="en-US" dirty="0" err="1"/>
              <a:t>빌런이에요</a:t>
            </a:r>
            <a:r>
              <a:rPr lang="en-US" altLang="ko-KR" dirty="0"/>
              <a:t>.</a:t>
            </a:r>
            <a:r>
              <a:rPr lang="ko-KR" altLang="en-US" dirty="0"/>
              <a:t> 업데이트 </a:t>
            </a:r>
            <a:r>
              <a:rPr lang="ko-KR" altLang="en-US" dirty="0" err="1"/>
              <a:t>할때마다</a:t>
            </a:r>
            <a:r>
              <a:rPr lang="ko-KR" altLang="en-US" dirty="0"/>
              <a:t> </a:t>
            </a:r>
            <a:r>
              <a:rPr lang="ko-KR" altLang="en-US" dirty="0" err="1"/>
              <a:t>난리나거든요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개발자 및 </a:t>
            </a:r>
            <a:r>
              <a:rPr lang="en-US" altLang="ko-KR" dirty="0"/>
              <a:t>QA</a:t>
            </a:r>
            <a:r>
              <a:rPr lang="ko-KR" altLang="en-US" dirty="0"/>
              <a:t>입장에서도 테스트를 하려면 </a:t>
            </a:r>
            <a:r>
              <a:rPr lang="en-US" altLang="ko-KR" dirty="0" err="1"/>
              <a:t>Testflight</a:t>
            </a:r>
            <a:r>
              <a:rPr lang="ko-KR" altLang="en-US" dirty="0" err="1"/>
              <a:t>를</a:t>
            </a:r>
            <a:r>
              <a:rPr lang="ko-KR" altLang="en-US" dirty="0"/>
              <a:t> 무조건 거쳐야 하기 때문에 불편함이 있고</a:t>
            </a:r>
            <a:endParaRPr lang="en-US" altLang="ko-KR" dirty="0"/>
          </a:p>
          <a:p>
            <a:r>
              <a:rPr lang="ko-KR" altLang="en-US" dirty="0"/>
              <a:t>갑질의 </a:t>
            </a:r>
            <a:r>
              <a:rPr lang="ko-KR" altLang="en-US" dirty="0" err="1"/>
              <a:t>끝판왕</a:t>
            </a:r>
            <a:r>
              <a:rPr lang="ko-KR" altLang="en-US" dirty="0"/>
              <a:t> </a:t>
            </a:r>
            <a:r>
              <a:rPr lang="en-US" altLang="ko-KR" dirty="0"/>
              <a:t>App Store Review</a:t>
            </a:r>
            <a:r>
              <a:rPr lang="ko-KR" altLang="en-US" dirty="0"/>
              <a:t>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정책적으로나</a:t>
            </a:r>
            <a:r>
              <a:rPr lang="en-US" altLang="ko-KR" dirty="0"/>
              <a:t>,</a:t>
            </a:r>
            <a:r>
              <a:rPr lang="ko-KR" altLang="en-US" dirty="0"/>
              <a:t> 전 </a:t>
            </a:r>
            <a:r>
              <a:rPr lang="ko-KR" altLang="en-US" dirty="0" err="1"/>
              <a:t>프론트엔드</a:t>
            </a:r>
            <a:r>
              <a:rPr lang="ko-KR" altLang="en-US" dirty="0"/>
              <a:t> </a:t>
            </a:r>
            <a:r>
              <a:rPr lang="ko-KR" altLang="en-US" dirty="0" err="1"/>
              <a:t>개발자였다보니</a:t>
            </a:r>
            <a:r>
              <a:rPr lang="ko-KR" altLang="en-US" dirty="0"/>
              <a:t> </a:t>
            </a:r>
            <a:r>
              <a:rPr lang="en-US" altLang="ko-KR" dirty="0"/>
              <a:t>Apple Human Interface</a:t>
            </a:r>
            <a:r>
              <a:rPr lang="ko-KR" altLang="en-US" dirty="0" err="1"/>
              <a:t>를</a:t>
            </a:r>
            <a:r>
              <a:rPr lang="ko-KR" altLang="en-US" dirty="0"/>
              <a:t> 지키지 않으면 </a:t>
            </a:r>
            <a:r>
              <a:rPr lang="ko-KR" altLang="en-US" dirty="0" err="1"/>
              <a:t>리젝이라던지</a:t>
            </a:r>
            <a:r>
              <a:rPr lang="ko-KR" altLang="en-US" dirty="0"/>
              <a:t> 많은 제한사항이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오죽하면 신규 앱 </a:t>
            </a:r>
            <a:r>
              <a:rPr lang="ko-KR" altLang="en-US" dirty="0" err="1"/>
              <a:t>출시할때는</a:t>
            </a:r>
            <a:r>
              <a:rPr lang="ko-KR" altLang="en-US" dirty="0"/>
              <a:t> 심사에만 </a:t>
            </a:r>
            <a:r>
              <a:rPr lang="en-US" altLang="ko-KR" dirty="0"/>
              <a:t>1</a:t>
            </a:r>
            <a:r>
              <a:rPr lang="ko-KR" altLang="en-US" dirty="0"/>
              <a:t>달은 기본적으로 생각해야합니다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반면 </a:t>
            </a:r>
            <a:r>
              <a:rPr lang="en-US" altLang="ko-KR" dirty="0"/>
              <a:t>Android</a:t>
            </a:r>
            <a:r>
              <a:rPr lang="ko-KR" altLang="en-US" dirty="0"/>
              <a:t>는 외부적으로 힘들어요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매우 다양한 기기와 제조사들이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구글에서 나오는 픽셀</a:t>
            </a:r>
            <a:r>
              <a:rPr lang="en-US" altLang="ko-KR" dirty="0"/>
              <a:t>,</a:t>
            </a:r>
            <a:r>
              <a:rPr lang="ko-KR" altLang="en-US" dirty="0"/>
              <a:t> 지금은 역사속으로 사라진 </a:t>
            </a:r>
            <a:r>
              <a:rPr lang="en-US" altLang="ko-KR" dirty="0"/>
              <a:t>LG, </a:t>
            </a:r>
            <a:r>
              <a:rPr lang="ko-KR" altLang="en-US" dirty="0"/>
              <a:t>그리고 삼성</a:t>
            </a:r>
            <a:r>
              <a:rPr lang="en-US" altLang="ko-KR" dirty="0"/>
              <a:t>,</a:t>
            </a:r>
            <a:r>
              <a:rPr lang="ko-KR" altLang="en-US" dirty="0"/>
              <a:t> 소니</a:t>
            </a:r>
            <a:r>
              <a:rPr lang="en-US" altLang="ko-KR" dirty="0"/>
              <a:t>,</a:t>
            </a:r>
            <a:r>
              <a:rPr lang="ko-KR" altLang="en-US" dirty="0"/>
              <a:t> 샤오미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화웨이</a:t>
            </a:r>
            <a:r>
              <a:rPr lang="ko-KR" altLang="en-US" dirty="0"/>
              <a:t> 등등</a:t>
            </a:r>
            <a:r>
              <a:rPr lang="en-US" altLang="ko-KR" dirty="0"/>
              <a:t>…</a:t>
            </a:r>
          </a:p>
          <a:p>
            <a:r>
              <a:rPr lang="ko-KR" altLang="en-US" dirty="0"/>
              <a:t>그리고 각자의 </a:t>
            </a:r>
            <a:r>
              <a:rPr lang="en-US" altLang="ko-KR" dirty="0"/>
              <a:t>UI </a:t>
            </a:r>
            <a:r>
              <a:rPr lang="ko-KR" altLang="en-US" dirty="0"/>
              <a:t>엔진들이 있습니다</a:t>
            </a:r>
            <a:r>
              <a:rPr lang="en-US" altLang="ko-KR" dirty="0"/>
              <a:t>.</a:t>
            </a:r>
            <a:r>
              <a:rPr lang="ko-KR" altLang="en-US" dirty="0"/>
              <a:t> 삼성은 </a:t>
            </a:r>
            <a:r>
              <a:rPr lang="en-US" altLang="ko-KR" dirty="0"/>
              <a:t>ONE UI, </a:t>
            </a:r>
            <a:r>
              <a:rPr lang="ko-KR" altLang="en-US" dirty="0" err="1"/>
              <a:t>샤오미는</a:t>
            </a:r>
            <a:r>
              <a:rPr lang="ko-KR" altLang="en-US" dirty="0"/>
              <a:t> </a:t>
            </a:r>
            <a:r>
              <a:rPr lang="en-US" altLang="ko-KR" dirty="0"/>
              <a:t>MIUI</a:t>
            </a:r>
            <a:r>
              <a:rPr lang="ko-KR" altLang="en-US" dirty="0"/>
              <a:t>등등</a:t>
            </a:r>
            <a:r>
              <a:rPr lang="en-US" altLang="ko-KR" dirty="0"/>
              <a:t>..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보시면 안드로이드의 화면들과 </a:t>
            </a:r>
            <a:r>
              <a:rPr lang="en-US" altLang="ko-KR" dirty="0"/>
              <a:t>iOS</a:t>
            </a:r>
            <a:r>
              <a:rPr lang="ko-KR" altLang="en-US" dirty="0"/>
              <a:t>의 화면을 비교한 사진이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개발자의 입장에서 이런 다양한 환경은 동일한 경험을 유저에게 제공하기 힘들며 테스트 하기에도 장벽이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회사의 입장에선 어떨까요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하나의 </a:t>
            </a:r>
            <a:r>
              <a:rPr lang="ko-KR" altLang="en-US" dirty="0" err="1"/>
              <a:t>프로덕트를</a:t>
            </a:r>
            <a:r>
              <a:rPr lang="ko-KR" altLang="en-US" dirty="0"/>
              <a:t> 만들기 위해 웹개발자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안드로이드개발자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ios</a:t>
            </a:r>
            <a:r>
              <a:rPr lang="ko-KR" altLang="en-US" dirty="0"/>
              <a:t>개발자 등등 더 많은 인력과 비용이 투입됩니다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Native</a:t>
            </a:r>
            <a:r>
              <a:rPr lang="ko-KR" altLang="en-US" dirty="0"/>
              <a:t>앱이 꼭 나쁘진 않습니다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프로덕트가</a:t>
            </a:r>
            <a:r>
              <a:rPr lang="ko-KR" altLang="en-US" dirty="0"/>
              <a:t> 커지고 유저에게 더욱 좋은 경험을 제공하려면 결국 </a:t>
            </a:r>
            <a:r>
              <a:rPr lang="en-US" altLang="ko-KR" dirty="0"/>
              <a:t>Native</a:t>
            </a:r>
            <a:r>
              <a:rPr lang="ko-KR" altLang="en-US" dirty="0"/>
              <a:t>앱을 사용해야 안정성이나 최적화를 </a:t>
            </a:r>
            <a:r>
              <a:rPr lang="ko-KR" altLang="en-US" dirty="0" err="1"/>
              <a:t>할수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08F55-BA2E-234E-95FA-E578C42DDAAA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41996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 크로스 플랫폼 프레임 워크는 어떨까요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대표적으로 </a:t>
            </a:r>
            <a:r>
              <a:rPr lang="ko-KR" altLang="en-US" dirty="0" err="1"/>
              <a:t>리액트네이티브와</a:t>
            </a:r>
            <a:r>
              <a:rPr lang="ko-KR" altLang="en-US" dirty="0"/>
              <a:t> </a:t>
            </a:r>
            <a:r>
              <a:rPr lang="ko-KR" altLang="en-US" dirty="0" err="1"/>
              <a:t>플러터가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저도 </a:t>
            </a:r>
            <a:r>
              <a:rPr lang="ko-KR" altLang="en-US" dirty="0" err="1"/>
              <a:t>리액트네이티브로</a:t>
            </a:r>
            <a:r>
              <a:rPr lang="ko-KR" altLang="en-US" dirty="0"/>
              <a:t> 예전엔 </a:t>
            </a:r>
            <a:r>
              <a:rPr lang="ko-KR" altLang="en-US" dirty="0" err="1"/>
              <a:t>앱개발을</a:t>
            </a:r>
            <a:r>
              <a:rPr lang="ko-KR" altLang="en-US" dirty="0"/>
              <a:t> </a:t>
            </a:r>
            <a:r>
              <a:rPr lang="ko-KR" altLang="en-US" dirty="0" err="1"/>
              <a:t>많이해봤는데요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이게 개발이 여간 쉬운 편은 아닙니다</a:t>
            </a:r>
            <a:r>
              <a:rPr lang="en-US" altLang="ko-KR" dirty="0"/>
              <a:t>.</a:t>
            </a:r>
            <a:r>
              <a:rPr lang="ko-KR" altLang="en-US" dirty="0"/>
              <a:t> 네이티브 </a:t>
            </a:r>
            <a:r>
              <a:rPr lang="ko-KR" altLang="en-US" dirty="0" err="1"/>
              <a:t>보단</a:t>
            </a:r>
            <a:r>
              <a:rPr lang="ko-KR" altLang="en-US" dirty="0"/>
              <a:t> </a:t>
            </a:r>
            <a:r>
              <a:rPr lang="ko-KR" altLang="en-US" dirty="0" err="1"/>
              <a:t>편하겠지만요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라이브러리 한번 잘못 설치하면 빌드가 안되기도 하고 개발환경도 너무 많이 탑니다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리액트</a:t>
            </a:r>
            <a:r>
              <a:rPr lang="ko-KR" altLang="en-US" dirty="0"/>
              <a:t> 네이티브 개발자라면 한번쯤</a:t>
            </a:r>
            <a:r>
              <a:rPr lang="en-US" altLang="ko-KR" dirty="0"/>
              <a:t>..</a:t>
            </a:r>
            <a:r>
              <a:rPr lang="ko-KR" altLang="en-US" dirty="0"/>
              <a:t>분명 어제 밤에 잘 </a:t>
            </a:r>
            <a:r>
              <a:rPr lang="ko-KR" altLang="en-US" dirty="0" err="1"/>
              <a:t>하던건데</a:t>
            </a:r>
            <a:r>
              <a:rPr lang="ko-KR" altLang="en-US" dirty="0"/>
              <a:t> 다음날 출근하니 빌드가 안되는 현상을 </a:t>
            </a:r>
            <a:r>
              <a:rPr lang="ko-KR" altLang="en-US" dirty="0" err="1"/>
              <a:t>겪어보셨을거에요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최근 </a:t>
            </a:r>
            <a:r>
              <a:rPr lang="ko-KR" altLang="en-US" dirty="0" err="1"/>
              <a:t>플러터가</a:t>
            </a:r>
            <a:r>
              <a:rPr lang="ko-KR" altLang="en-US" dirty="0"/>
              <a:t> 열심히 치고 올라오고 있는데요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일단 </a:t>
            </a:r>
            <a:r>
              <a:rPr lang="ko-KR" altLang="en-US" dirty="0" err="1"/>
              <a:t>플러터는</a:t>
            </a:r>
            <a:r>
              <a:rPr lang="ko-KR" altLang="en-US" dirty="0"/>
              <a:t> 다트라는 언어의 장벽이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대부분 프론트 개발자 분들은 자바스크립트 환경에 익숙하시기 때문에 다트라는 새로운 언어를 배우기는 허들이 있는 것 같아요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특히 국내에서는 개발자도 적고</a:t>
            </a:r>
            <a:r>
              <a:rPr lang="en-US" altLang="ko-KR" dirty="0"/>
              <a:t>,</a:t>
            </a:r>
            <a:r>
              <a:rPr lang="ko-KR" altLang="en-US" dirty="0"/>
              <a:t> 커뮤니티도 적고</a:t>
            </a:r>
            <a:r>
              <a:rPr lang="en-US" altLang="ko-KR" dirty="0"/>
              <a:t>,</a:t>
            </a:r>
            <a:r>
              <a:rPr lang="ko-KR" altLang="en-US" dirty="0"/>
              <a:t> 아직 사용하는 회사들도 많지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저는 개인적으론 언젠간 </a:t>
            </a:r>
            <a:r>
              <a:rPr lang="ko-KR" altLang="en-US" dirty="0" err="1"/>
              <a:t>플러터가</a:t>
            </a:r>
            <a:r>
              <a:rPr lang="ko-KR" altLang="en-US" dirty="0"/>
              <a:t> </a:t>
            </a:r>
            <a:r>
              <a:rPr lang="ko-KR" altLang="en-US" dirty="0" err="1"/>
              <a:t>리액트</a:t>
            </a:r>
            <a:r>
              <a:rPr lang="ko-KR" altLang="en-US" dirty="0"/>
              <a:t> 네이티브를 치고 올라올 것 같아요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이유는 </a:t>
            </a:r>
            <a:r>
              <a:rPr lang="ko-KR" altLang="en-US" dirty="0" err="1"/>
              <a:t>리액트</a:t>
            </a:r>
            <a:r>
              <a:rPr lang="ko-KR" altLang="en-US" dirty="0"/>
              <a:t> 네이티브는 메타에서 시작을 했지만 메타가 크게 관심이 없는 것 같다고 느꼈습니다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완전 오픈소스화 되어서 </a:t>
            </a:r>
            <a:r>
              <a:rPr lang="ko-KR" altLang="en-US" dirty="0" err="1"/>
              <a:t>컨티리뷰터들끼리만</a:t>
            </a:r>
            <a:r>
              <a:rPr lang="ko-KR" altLang="en-US" dirty="0"/>
              <a:t> 업데이트를 하고 있는 것 같아요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아직 </a:t>
            </a:r>
            <a:r>
              <a:rPr lang="ko-KR" altLang="en-US" dirty="0" err="1"/>
              <a:t>몇년째</a:t>
            </a:r>
            <a:r>
              <a:rPr lang="ko-KR" altLang="en-US" dirty="0"/>
              <a:t> 메이저 버전이 나오지도 않았죠</a:t>
            </a:r>
            <a:r>
              <a:rPr lang="en-US" altLang="ko-KR" dirty="0"/>
              <a:t>.</a:t>
            </a:r>
            <a:r>
              <a:rPr lang="ko-KR" altLang="en-US" dirty="0"/>
              <a:t> 아직 버전 </a:t>
            </a:r>
            <a:r>
              <a:rPr lang="en-US" altLang="ko-KR" dirty="0"/>
              <a:t>0.7</a:t>
            </a:r>
            <a:r>
              <a:rPr lang="ko-KR" altLang="en-US" dirty="0"/>
              <a:t> 대 이니까요</a:t>
            </a:r>
            <a:r>
              <a:rPr lang="en-US" altLang="ko-KR" dirty="0"/>
              <a:t>..</a:t>
            </a:r>
          </a:p>
          <a:p>
            <a:endParaRPr lang="en-US" altLang="ko-KR" dirty="0"/>
          </a:p>
          <a:p>
            <a:r>
              <a:rPr lang="ko-KR" altLang="en-US" dirty="0"/>
              <a:t>반면 </a:t>
            </a:r>
            <a:r>
              <a:rPr lang="ko-KR" altLang="en-US" dirty="0" err="1"/>
              <a:t>플러터는</a:t>
            </a:r>
            <a:r>
              <a:rPr lang="ko-KR" altLang="en-US" dirty="0"/>
              <a:t> 구글에서 다트라는 언어를 만들고 </a:t>
            </a:r>
            <a:r>
              <a:rPr lang="ko-KR" altLang="en-US" dirty="0" err="1"/>
              <a:t>플러터라는</a:t>
            </a:r>
            <a:r>
              <a:rPr lang="ko-KR" altLang="en-US" dirty="0"/>
              <a:t> 프레임워크를 만들고</a:t>
            </a:r>
            <a:endParaRPr lang="en-US" altLang="ko-KR" dirty="0"/>
          </a:p>
          <a:p>
            <a:r>
              <a:rPr lang="ko-KR" altLang="en-US" dirty="0"/>
              <a:t>정말 지원을 열심히 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독자적으로 만든 다트라는 언어를 사용하고 있기 때문에 호환성이 좋죠</a:t>
            </a:r>
            <a:r>
              <a:rPr lang="en-US" altLang="ko-KR" dirty="0"/>
              <a:t>.</a:t>
            </a:r>
            <a:r>
              <a:rPr lang="ko-KR" altLang="en-US" dirty="0"/>
              <a:t> 마치 </a:t>
            </a:r>
            <a:r>
              <a:rPr lang="ko-KR" altLang="en-US" dirty="0" err="1"/>
              <a:t>코틀린과</a:t>
            </a:r>
            <a:r>
              <a:rPr lang="ko-KR" altLang="en-US" dirty="0"/>
              <a:t> 인텔리제이 </a:t>
            </a:r>
            <a:r>
              <a:rPr lang="ko-KR" altLang="en-US" dirty="0" err="1"/>
              <a:t>처럼</a:t>
            </a:r>
            <a:r>
              <a:rPr lang="ko-KR" altLang="en-US" dirty="0"/>
              <a:t> 찰떡 궁합입니다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아직 부족한 점도 몰론 있지만 구글이 열심히 서포트를 하고 있기때문에 나중엔 </a:t>
            </a:r>
            <a:r>
              <a:rPr lang="ko-KR" altLang="en-US" dirty="0" err="1"/>
              <a:t>플러터가</a:t>
            </a:r>
            <a:r>
              <a:rPr lang="ko-KR" altLang="en-US" dirty="0"/>
              <a:t> 강세가 될 것 같아요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08F55-BA2E-234E-95FA-E578C42DDAAA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13269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제가 </a:t>
            </a:r>
            <a:r>
              <a:rPr lang="ko-KR" altLang="en-US" dirty="0" err="1"/>
              <a:t>추천드리는</a:t>
            </a:r>
            <a:r>
              <a:rPr lang="ko-KR" altLang="en-US" dirty="0"/>
              <a:t> 방식은 하이브리드 앱 입니다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하이브리드앱은</a:t>
            </a:r>
            <a:r>
              <a:rPr lang="ko-KR" altLang="en-US" dirty="0"/>
              <a:t> 이름에서도 유추 가능하듯이 </a:t>
            </a:r>
            <a:r>
              <a:rPr lang="ko-KR" altLang="en-US" dirty="0" err="1"/>
              <a:t>네이티브앱과</a:t>
            </a:r>
            <a:r>
              <a:rPr lang="ko-KR" altLang="en-US" dirty="0"/>
              <a:t> </a:t>
            </a:r>
            <a:r>
              <a:rPr lang="ko-KR" altLang="en-US" dirty="0" err="1"/>
              <a:t>웹앱의</a:t>
            </a:r>
            <a:r>
              <a:rPr lang="ko-KR" altLang="en-US" dirty="0"/>
              <a:t> 기능을 합친 앱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대표적으로 껍데기는 </a:t>
            </a:r>
            <a:r>
              <a:rPr lang="ko-KR" altLang="en-US" dirty="0" err="1"/>
              <a:t>리액트네이티브로</a:t>
            </a:r>
            <a:r>
              <a:rPr lang="en-US" altLang="ko-KR" dirty="0"/>
              <a:t>,</a:t>
            </a:r>
            <a:r>
              <a:rPr lang="ko-KR" altLang="en-US" dirty="0"/>
              <a:t> 내부 콘텐츠는 </a:t>
            </a:r>
            <a:r>
              <a:rPr lang="ko-KR" altLang="en-US" dirty="0" err="1"/>
              <a:t>리액트로</a:t>
            </a:r>
            <a:r>
              <a:rPr lang="ko-KR" altLang="en-US" dirty="0"/>
              <a:t> 만든 웹을 사용하는 방식이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자세한 장단점은 뒤에서 설명하겠지만</a:t>
            </a:r>
            <a:endParaRPr lang="en-US" altLang="ko-KR" dirty="0"/>
          </a:p>
          <a:p>
            <a:r>
              <a:rPr lang="ko-KR" altLang="en-US" dirty="0"/>
              <a:t>하이브리드 앱이 꼭 정답은 아닙니다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제가 추천하는 하이브리드 앱을 사용하기 적합한 환경은</a:t>
            </a:r>
            <a:endParaRPr lang="en-US" altLang="ko-KR" dirty="0"/>
          </a:p>
          <a:p>
            <a:r>
              <a:rPr lang="ko-KR" altLang="en-US" dirty="0"/>
              <a:t>토이</a:t>
            </a:r>
            <a:r>
              <a:rPr lang="en-US" altLang="ko-KR" dirty="0"/>
              <a:t>,</a:t>
            </a:r>
            <a:r>
              <a:rPr lang="ko-KR" altLang="en-US" dirty="0"/>
              <a:t> 사이드 프로젝트에서</a:t>
            </a:r>
            <a:endParaRPr lang="en-US" altLang="ko-KR" dirty="0"/>
          </a:p>
          <a:p>
            <a:r>
              <a:rPr lang="ko-KR" altLang="en-US" dirty="0"/>
              <a:t>개발자를 많이 채용하기 힘든 초기 스타트업 등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그럼 다음 페이지에서 그 이유와 장단점들을 알아보겠습니다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08F55-BA2E-234E-95FA-E578C42DDAAA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59887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개발자 입장에서 하이브리드 앱을 사용했을 때 장단점을 알아보겠습니다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08F55-BA2E-234E-95FA-E578C42DDAAA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1318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단점부터 </a:t>
            </a:r>
            <a:r>
              <a:rPr lang="ko-KR" altLang="en-US" dirty="0" err="1"/>
              <a:t>알아볼게요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먼저 기본적으로 웹기반으로 퍼블리싱을 했기 때문에 네이티브</a:t>
            </a:r>
            <a:r>
              <a:rPr lang="en-US" altLang="ko-KR" dirty="0"/>
              <a:t> </a:t>
            </a:r>
            <a:r>
              <a:rPr lang="ko-KR" altLang="en-US" dirty="0" err="1"/>
              <a:t>처럼</a:t>
            </a:r>
            <a:r>
              <a:rPr lang="ko-KR" altLang="en-US" dirty="0"/>
              <a:t> 자연스러운 </a:t>
            </a:r>
            <a:r>
              <a:rPr lang="en-US" altLang="ko-KR" dirty="0"/>
              <a:t>UI/UX</a:t>
            </a:r>
            <a:r>
              <a:rPr lang="ko-KR" altLang="en-US" dirty="0" err="1"/>
              <a:t>를</a:t>
            </a:r>
            <a:r>
              <a:rPr lang="ko-KR" altLang="en-US" dirty="0"/>
              <a:t> 사용할 수 없습니다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화면을 </a:t>
            </a:r>
            <a:r>
              <a:rPr lang="ko-KR" altLang="en-US" dirty="0" err="1"/>
              <a:t>이동할때</a:t>
            </a:r>
            <a:r>
              <a:rPr lang="ko-KR" altLang="en-US" dirty="0"/>
              <a:t> 네비게이션의 </a:t>
            </a:r>
            <a:r>
              <a:rPr lang="ko-KR" altLang="en-US" dirty="0" err="1"/>
              <a:t>효과라던지</a:t>
            </a:r>
            <a:r>
              <a:rPr lang="en-US" altLang="ko-KR" dirty="0"/>
              <a:t>, </a:t>
            </a:r>
            <a:r>
              <a:rPr lang="ko-KR" altLang="en-US" dirty="0" err="1"/>
              <a:t>스와이프를</a:t>
            </a:r>
            <a:r>
              <a:rPr lang="ko-KR" altLang="en-US" dirty="0"/>
              <a:t> 통한 </a:t>
            </a:r>
            <a:r>
              <a:rPr lang="ko-KR" altLang="en-US" dirty="0" err="1"/>
              <a:t>뒤로가기</a:t>
            </a:r>
            <a:r>
              <a:rPr lang="ko-KR" altLang="en-US" dirty="0"/>
              <a:t> </a:t>
            </a:r>
            <a:r>
              <a:rPr lang="ko-KR" altLang="en-US" dirty="0" err="1"/>
              <a:t>라던지</a:t>
            </a:r>
            <a:r>
              <a:rPr lang="en-US" altLang="ko-KR" dirty="0"/>
              <a:t>,</a:t>
            </a:r>
            <a:r>
              <a:rPr lang="ko-KR" altLang="en-US" dirty="0"/>
              <a:t> 아래로 </a:t>
            </a:r>
            <a:r>
              <a:rPr lang="ko-KR" altLang="en-US" dirty="0" err="1"/>
              <a:t>오버스크롤을</a:t>
            </a:r>
            <a:r>
              <a:rPr lang="ko-KR" altLang="en-US" dirty="0"/>
              <a:t> 통한 </a:t>
            </a:r>
            <a:r>
              <a:rPr lang="ko-KR" altLang="en-US" dirty="0" err="1"/>
              <a:t>새로고침</a:t>
            </a:r>
            <a:r>
              <a:rPr lang="ko-KR" altLang="en-US" dirty="0"/>
              <a:t> 같은 것들이요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몰론 개발자가 뼈를 갈아서 어느정도 커버 가능한 영역이지만 우리는 개발을 좀더 </a:t>
            </a:r>
            <a:r>
              <a:rPr lang="ko-KR" altLang="en-US" dirty="0" err="1"/>
              <a:t>쉽게하기</a:t>
            </a:r>
            <a:r>
              <a:rPr lang="ko-KR" altLang="en-US" dirty="0"/>
              <a:t> 위해 </a:t>
            </a:r>
            <a:r>
              <a:rPr lang="ko-KR" altLang="en-US" dirty="0" err="1"/>
              <a:t>하이브리드앱을</a:t>
            </a:r>
            <a:r>
              <a:rPr lang="ko-KR" altLang="en-US" dirty="0"/>
              <a:t> 선택했는데</a:t>
            </a:r>
            <a:endParaRPr lang="en-US" altLang="ko-KR" dirty="0"/>
          </a:p>
          <a:p>
            <a:r>
              <a:rPr lang="ko-KR" altLang="en-US" dirty="0"/>
              <a:t>네이티브를 따라가기 위해 노가다를 </a:t>
            </a:r>
            <a:r>
              <a:rPr lang="ko-KR" altLang="en-US" dirty="0" err="1"/>
              <a:t>하다보면</a:t>
            </a:r>
            <a:r>
              <a:rPr lang="ko-KR" altLang="en-US" dirty="0"/>
              <a:t> </a:t>
            </a:r>
            <a:r>
              <a:rPr lang="ko-KR" altLang="en-US" dirty="0" err="1"/>
              <a:t>이럴바에</a:t>
            </a:r>
            <a:r>
              <a:rPr lang="ko-KR" altLang="en-US" dirty="0"/>
              <a:t> 네이티브로 하지</a:t>
            </a:r>
            <a:r>
              <a:rPr lang="en-US" altLang="ko-KR" dirty="0"/>
              <a:t>;;</a:t>
            </a:r>
            <a:r>
              <a:rPr lang="ko-KR" altLang="en-US" dirty="0"/>
              <a:t> 라는 생각이 들지도 몰라요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altLang="ko-KR" dirty="0"/>
              <a:t>2</a:t>
            </a:r>
            <a:r>
              <a:rPr lang="ko-KR" altLang="en-US" dirty="0"/>
              <a:t>번째로는 분리된 환경입니다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네이티브 기능을 사용하기 위해선 웹과 통신을 하게 되는데 이때 웹 프로젝트 코드도 </a:t>
            </a:r>
            <a:r>
              <a:rPr lang="ko-KR" altLang="en-US" dirty="0" err="1"/>
              <a:t>봐야하고</a:t>
            </a:r>
            <a:r>
              <a:rPr lang="ko-KR" altLang="en-US" dirty="0"/>
              <a:t> 앱 프로젝트 코드도 봐야하기 때문에</a:t>
            </a:r>
            <a:endParaRPr lang="en-US" altLang="ko-KR" dirty="0"/>
          </a:p>
          <a:p>
            <a:r>
              <a:rPr lang="ko-KR" altLang="en-US" dirty="0"/>
              <a:t>수정해야할 </a:t>
            </a:r>
            <a:r>
              <a:rPr lang="ko-KR" altLang="en-US" dirty="0" err="1"/>
              <a:t>레포지토리가</a:t>
            </a:r>
            <a:r>
              <a:rPr lang="ko-KR" altLang="en-US" dirty="0"/>
              <a:t> 늘어나게 되어버려요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라이프사이클이 짧고 하루가 다르게 발전하는 </a:t>
            </a:r>
            <a:r>
              <a:rPr lang="ko-KR" altLang="en-US" dirty="0" err="1"/>
              <a:t>프론트엔드</a:t>
            </a:r>
            <a:r>
              <a:rPr lang="ko-KR" altLang="en-US" dirty="0"/>
              <a:t> 특성상 </a:t>
            </a:r>
            <a:r>
              <a:rPr lang="ko-KR" altLang="en-US" dirty="0" err="1"/>
              <a:t>신경써야할</a:t>
            </a:r>
            <a:r>
              <a:rPr lang="ko-KR" altLang="en-US" dirty="0"/>
              <a:t> </a:t>
            </a:r>
            <a:r>
              <a:rPr lang="ko-KR" altLang="en-US" dirty="0" err="1"/>
              <a:t>레포가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개가 되어버려서</a:t>
            </a:r>
            <a:endParaRPr lang="en-US" altLang="ko-KR" dirty="0"/>
          </a:p>
          <a:p>
            <a:r>
              <a:rPr lang="ko-KR" altLang="en-US" dirty="0"/>
              <a:t>기술부채 관리가 어려워 </a:t>
            </a:r>
            <a:r>
              <a:rPr lang="ko-KR" altLang="en-US" dirty="0" err="1"/>
              <a:t>질수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/>
              <a:t>3</a:t>
            </a:r>
            <a:r>
              <a:rPr lang="ko-KR" altLang="en-US" dirty="0"/>
              <a:t>번째로는 인프라가 복잡해 지는 점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원래 네이티브 앱으로 만들었다면 빌드하고</a:t>
            </a:r>
            <a:r>
              <a:rPr lang="en-US" altLang="ko-KR" dirty="0"/>
              <a:t>,</a:t>
            </a:r>
            <a:r>
              <a:rPr lang="ko-KR" altLang="en-US" dirty="0"/>
              <a:t> 앱스토어에 올리면 그만이지만</a:t>
            </a:r>
            <a:endParaRPr lang="en-US" altLang="ko-KR" dirty="0"/>
          </a:p>
          <a:p>
            <a:r>
              <a:rPr lang="ko-KR" altLang="en-US" dirty="0"/>
              <a:t>하이브리드 앱은 </a:t>
            </a:r>
            <a:r>
              <a:rPr lang="ko-KR" altLang="en-US" dirty="0" err="1"/>
              <a:t>네이티브앱보다</a:t>
            </a:r>
            <a:r>
              <a:rPr lang="ko-KR" altLang="en-US" dirty="0"/>
              <a:t> 웹 배포라는 추가적인 인프라가 들어가야합니다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웹 운영으로 인한 추가적인 인프라 비용이 </a:t>
            </a:r>
            <a:r>
              <a:rPr lang="ko-KR" altLang="en-US" dirty="0" err="1"/>
              <a:t>발생할수도</a:t>
            </a:r>
            <a:r>
              <a:rPr lang="ko-KR" altLang="en-US" dirty="0"/>
              <a:t> 있겠죠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원래 앱 </a:t>
            </a:r>
            <a:r>
              <a:rPr lang="en-US" altLang="ko-KR" dirty="0"/>
              <a:t>+</a:t>
            </a:r>
            <a:r>
              <a:rPr lang="ko-KR" altLang="en-US" dirty="0"/>
              <a:t> 서버 면 될 인프라가 웹 </a:t>
            </a:r>
            <a:r>
              <a:rPr lang="en-US" altLang="ko-KR" dirty="0"/>
              <a:t>+</a:t>
            </a:r>
            <a:r>
              <a:rPr lang="ko-KR" altLang="en-US" dirty="0"/>
              <a:t> 앱 </a:t>
            </a:r>
            <a:r>
              <a:rPr lang="en-US" altLang="ko-KR" dirty="0"/>
              <a:t>+</a:t>
            </a:r>
            <a:r>
              <a:rPr lang="ko-KR" altLang="en-US" dirty="0"/>
              <a:t> 서버가 되고 웹에서 돌아가기 때문에</a:t>
            </a:r>
            <a:endParaRPr lang="en-US" altLang="ko-KR" dirty="0"/>
          </a:p>
          <a:p>
            <a:r>
              <a:rPr lang="ko-KR" altLang="en-US" dirty="0"/>
              <a:t>보안도 더 추가적으로 </a:t>
            </a:r>
            <a:r>
              <a:rPr lang="ko-KR" altLang="en-US" dirty="0" err="1"/>
              <a:t>신경써야할</a:t>
            </a:r>
            <a:r>
              <a:rPr lang="ko-KR" altLang="en-US" dirty="0"/>
              <a:t> 수 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08F55-BA2E-234E-95FA-E578C42DDAAA}" type="slidenum">
              <a:rPr lang="en-KR" smtClean="0"/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62900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 장점은 뭐가 있을까요</a:t>
            </a:r>
            <a:r>
              <a:rPr lang="en-US" altLang="ko-KR" dirty="0"/>
              <a:t>?</a:t>
            </a:r>
          </a:p>
          <a:p>
            <a:endParaRPr lang="en-US" dirty="0"/>
          </a:p>
          <a:p>
            <a:r>
              <a:rPr lang="ko-KR" altLang="en-US" dirty="0"/>
              <a:t>일단 웹 개발자도 쉽게 앱 개발이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굳이 자바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코틀린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오브젝티브</a:t>
            </a:r>
            <a:r>
              <a:rPr lang="ko-KR" altLang="en-US" dirty="0"/>
              <a:t> </a:t>
            </a:r>
            <a:r>
              <a:rPr lang="en-US" altLang="ko-KR" dirty="0"/>
              <a:t>C, </a:t>
            </a:r>
            <a:r>
              <a:rPr lang="ko-KR" altLang="en-US" dirty="0" err="1"/>
              <a:t>스위프트를</a:t>
            </a:r>
            <a:r>
              <a:rPr lang="ko-KR" altLang="en-US" dirty="0"/>
              <a:t> 배우지 않아도 </a:t>
            </a:r>
            <a:r>
              <a:rPr lang="ko-KR" altLang="en-US" dirty="0" err="1"/>
              <a:t>앱개발을</a:t>
            </a:r>
            <a:r>
              <a:rPr lang="ko-KR" altLang="en-US" dirty="0"/>
              <a:t> </a:t>
            </a:r>
            <a:r>
              <a:rPr lang="ko-KR" altLang="en-US" dirty="0" err="1"/>
              <a:t>할수</a:t>
            </a:r>
            <a:r>
              <a:rPr lang="ko-KR" altLang="en-US" dirty="0"/>
              <a:t> 있어요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카메라나 위치 같은 네이티브 기능을 </a:t>
            </a:r>
            <a:r>
              <a:rPr lang="ko-KR" altLang="en-US" dirty="0" err="1"/>
              <a:t>사용할때도</a:t>
            </a:r>
            <a:r>
              <a:rPr lang="ko-KR" altLang="en-US" dirty="0"/>
              <a:t> </a:t>
            </a:r>
            <a:r>
              <a:rPr lang="ko-KR" altLang="en-US" dirty="0" err="1"/>
              <a:t>독스만</a:t>
            </a:r>
            <a:r>
              <a:rPr lang="ko-KR" altLang="en-US" dirty="0"/>
              <a:t> 보면 정말 쉽게 따라할 수 있을 정도입니다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이건 단점이 </a:t>
            </a:r>
            <a:r>
              <a:rPr lang="ko-KR" altLang="en-US" dirty="0" err="1"/>
              <a:t>될수도</a:t>
            </a:r>
            <a:r>
              <a:rPr lang="ko-KR" altLang="en-US" dirty="0"/>
              <a:t> 있는데 일이 </a:t>
            </a:r>
            <a:r>
              <a:rPr lang="en-US" altLang="ko-KR" dirty="0"/>
              <a:t>2</a:t>
            </a:r>
            <a:r>
              <a:rPr lang="ko-KR" altLang="en-US" dirty="0"/>
              <a:t>배가 </a:t>
            </a:r>
            <a:r>
              <a:rPr lang="ko-KR" altLang="en-US" dirty="0" err="1"/>
              <a:t>될순</a:t>
            </a:r>
            <a:r>
              <a:rPr lang="ko-KR" altLang="en-US" dirty="0"/>
              <a:t> 있어요</a:t>
            </a:r>
            <a:r>
              <a:rPr lang="en-US" altLang="ko-KR" dirty="0"/>
              <a:t>.</a:t>
            </a:r>
            <a:r>
              <a:rPr lang="ko-KR" altLang="en-US" dirty="0"/>
              <a:t> 원래면 </a:t>
            </a:r>
            <a:r>
              <a:rPr lang="ko-KR" altLang="en-US" dirty="0" err="1"/>
              <a:t>앱개발자가</a:t>
            </a:r>
            <a:r>
              <a:rPr lang="ko-KR" altLang="en-US" dirty="0"/>
              <a:t> </a:t>
            </a:r>
            <a:r>
              <a:rPr lang="ko-KR" altLang="en-US" dirty="0" err="1"/>
              <a:t>할일을</a:t>
            </a:r>
            <a:r>
              <a:rPr lang="ko-KR" altLang="en-US" dirty="0"/>
              <a:t> 웹개발자다 </a:t>
            </a:r>
            <a:r>
              <a:rPr lang="ko-KR" altLang="en-US" dirty="0" err="1"/>
              <a:t>둘다</a:t>
            </a:r>
            <a:r>
              <a:rPr lang="ko-KR" altLang="en-US" dirty="0"/>
              <a:t> </a:t>
            </a:r>
            <a:r>
              <a:rPr lang="ko-KR" altLang="en-US" dirty="0" err="1"/>
              <a:t>해야하니까요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altLang="ko-KR" dirty="0"/>
              <a:t>2</a:t>
            </a:r>
            <a:r>
              <a:rPr lang="ko-KR" altLang="en-US" dirty="0"/>
              <a:t>번째가 어쩌면 가장 큰 장점이 </a:t>
            </a:r>
            <a:r>
              <a:rPr lang="ko-KR" altLang="en-US" dirty="0" err="1"/>
              <a:t>될수도</a:t>
            </a:r>
            <a:r>
              <a:rPr lang="ko-KR" altLang="en-US" dirty="0"/>
              <a:t> 있는데요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리액트</a:t>
            </a:r>
            <a:r>
              <a:rPr lang="ko-KR" altLang="en-US" dirty="0"/>
              <a:t> 네이티브로 개발을 했더라도 똑같은 코드지만 </a:t>
            </a:r>
            <a:r>
              <a:rPr lang="en-US" altLang="ko-KR" dirty="0"/>
              <a:t>iOS</a:t>
            </a:r>
            <a:r>
              <a:rPr lang="ko-KR" altLang="en-US" dirty="0"/>
              <a:t>와 </a:t>
            </a:r>
            <a:r>
              <a:rPr lang="en-US" altLang="ko-KR" dirty="0"/>
              <a:t>Android</a:t>
            </a:r>
            <a:r>
              <a:rPr lang="ko-KR" altLang="en-US" dirty="0"/>
              <a:t>에서 스타일이 다르게 적용되는 경우가 많습니다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</a:t>
            </a:r>
            <a:r>
              <a:rPr lang="en-US" altLang="ko-KR" dirty="0"/>
              <a:t>iOS</a:t>
            </a:r>
            <a:r>
              <a:rPr lang="ko-KR" altLang="en-US" dirty="0" err="1"/>
              <a:t>에선</a:t>
            </a:r>
            <a:r>
              <a:rPr lang="ko-KR" altLang="en-US" dirty="0"/>
              <a:t> 되는 스타일이나 애니메이션이지만 안드로이드에서는 안되는 문제들도 종종 있습니다</a:t>
            </a:r>
            <a:r>
              <a:rPr lang="en-US" altLang="ko-KR" dirty="0"/>
              <a:t>.</a:t>
            </a:r>
            <a:r>
              <a:rPr lang="ko-KR" altLang="en-US" dirty="0"/>
              <a:t> 반대인 경우도 </a:t>
            </a:r>
            <a:r>
              <a:rPr lang="ko-KR" altLang="en-US" dirty="0" err="1"/>
              <a:t>있구요</a:t>
            </a:r>
            <a:endParaRPr lang="en-US" altLang="ko-KR" dirty="0"/>
          </a:p>
          <a:p>
            <a:r>
              <a:rPr lang="ko-KR" altLang="en-US" dirty="0"/>
              <a:t>하지만 웹을 기반으로 하기 때문에 이러한 </a:t>
            </a:r>
            <a:r>
              <a:rPr lang="en-US" altLang="ko-KR" dirty="0"/>
              <a:t>UI</a:t>
            </a:r>
            <a:r>
              <a:rPr lang="ko-KR" altLang="en-US" dirty="0"/>
              <a:t>가 다르게 보이는 이슈를 최소화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최소화 입니다</a:t>
            </a:r>
            <a:r>
              <a:rPr lang="en-US" altLang="ko-KR" dirty="0"/>
              <a:t>.</a:t>
            </a:r>
            <a:r>
              <a:rPr lang="ko-KR" altLang="en-US" dirty="0"/>
              <a:t> 제로는 </a:t>
            </a:r>
            <a:r>
              <a:rPr lang="ko-KR" altLang="en-US" dirty="0" err="1"/>
              <a:t>아니에요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/>
              <a:t>3</a:t>
            </a:r>
            <a:r>
              <a:rPr lang="ko-KR" altLang="en-US" dirty="0"/>
              <a:t>번째로 빠른 개발</a:t>
            </a:r>
            <a:r>
              <a:rPr lang="en-US" altLang="ko-KR" dirty="0"/>
              <a:t>,</a:t>
            </a:r>
            <a:r>
              <a:rPr lang="ko-KR" altLang="en-US" dirty="0"/>
              <a:t> 이슈대응 및 프로젝트 진행이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네이티브 </a:t>
            </a:r>
            <a:r>
              <a:rPr lang="ko-KR" altLang="en-US" dirty="0" err="1"/>
              <a:t>앱이라면개발자가</a:t>
            </a:r>
            <a:r>
              <a:rPr lang="ko-KR" altLang="en-US" dirty="0"/>
              <a:t>  수정하면 스토어 심사 올리고 배포되고</a:t>
            </a:r>
            <a:endParaRPr lang="en-US" altLang="ko-KR" dirty="0"/>
          </a:p>
          <a:p>
            <a:r>
              <a:rPr lang="ko-KR" altLang="en-US" dirty="0"/>
              <a:t>배포되더라도 유저가 업데이트하지 않으면 반영되지 않는 한계가 있지만</a:t>
            </a:r>
            <a:endParaRPr lang="en-US" altLang="ko-KR" dirty="0"/>
          </a:p>
          <a:p>
            <a:r>
              <a:rPr lang="ko-KR" altLang="en-US" dirty="0"/>
              <a:t>웹기반으로 작동하기 때문에 웹은 배포하면 바로 적용되어서</a:t>
            </a:r>
            <a:endParaRPr lang="en-US" altLang="ko-KR" dirty="0"/>
          </a:p>
          <a:p>
            <a:r>
              <a:rPr lang="ko-KR" altLang="en-US" dirty="0"/>
              <a:t>더욱 빠르게 프로젝트를 관리할 수 있습니다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08F55-BA2E-234E-95FA-E578C42DDAAA}" type="slidenum">
              <a:rPr lang="en-KR" smtClean="0"/>
              <a:t>10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82090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35" dirty="0"/>
              <a:t>©</a:t>
            </a:r>
            <a:r>
              <a:rPr spc="-25" dirty="0"/>
              <a:t> </a:t>
            </a:r>
            <a:r>
              <a:rPr spc="10" dirty="0"/>
              <a:t>2023,</a:t>
            </a:r>
            <a:r>
              <a:rPr spc="-10" dirty="0"/>
              <a:t> </a:t>
            </a:r>
            <a:r>
              <a:rPr spc="15" dirty="0"/>
              <a:t>Amazon</a:t>
            </a:r>
            <a:r>
              <a:rPr spc="-20" dirty="0"/>
              <a:t> </a:t>
            </a:r>
            <a:r>
              <a:rPr spc="10" dirty="0"/>
              <a:t>Web</a:t>
            </a:r>
            <a:r>
              <a:rPr spc="-20" dirty="0"/>
              <a:t> </a:t>
            </a:r>
            <a:r>
              <a:rPr spc="-10" dirty="0"/>
              <a:t>Services,</a:t>
            </a:r>
            <a:r>
              <a:rPr spc="-40" dirty="0"/>
              <a:t> </a:t>
            </a:r>
            <a:r>
              <a:rPr spc="-20" dirty="0"/>
              <a:t>Inc.</a:t>
            </a:r>
            <a:r>
              <a:rPr spc="-30" dirty="0"/>
              <a:t> </a:t>
            </a:r>
            <a:r>
              <a:rPr spc="5" dirty="0"/>
              <a:t>or</a:t>
            </a:r>
            <a:r>
              <a:rPr spc="-15" dirty="0"/>
              <a:t> </a:t>
            </a:r>
            <a:r>
              <a:rPr spc="-5" dirty="0"/>
              <a:t>its</a:t>
            </a:r>
            <a:r>
              <a:rPr spc="-35" dirty="0"/>
              <a:t> </a:t>
            </a:r>
            <a:r>
              <a:rPr spc="-15" dirty="0"/>
              <a:t>affiliates.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7/12/23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35" dirty="0"/>
              <a:t>©</a:t>
            </a:r>
            <a:r>
              <a:rPr spc="-25" dirty="0"/>
              <a:t> </a:t>
            </a:r>
            <a:r>
              <a:rPr spc="10" dirty="0"/>
              <a:t>2023,</a:t>
            </a:r>
            <a:r>
              <a:rPr spc="-10" dirty="0"/>
              <a:t> </a:t>
            </a:r>
            <a:r>
              <a:rPr spc="15" dirty="0"/>
              <a:t>Amazon</a:t>
            </a:r>
            <a:r>
              <a:rPr spc="-20" dirty="0"/>
              <a:t> </a:t>
            </a:r>
            <a:r>
              <a:rPr spc="10" dirty="0"/>
              <a:t>Web</a:t>
            </a:r>
            <a:r>
              <a:rPr spc="-20" dirty="0"/>
              <a:t> </a:t>
            </a:r>
            <a:r>
              <a:rPr spc="-10" dirty="0"/>
              <a:t>Services,</a:t>
            </a:r>
            <a:r>
              <a:rPr spc="-40" dirty="0"/>
              <a:t> </a:t>
            </a:r>
            <a:r>
              <a:rPr spc="-20" dirty="0"/>
              <a:t>Inc.</a:t>
            </a:r>
            <a:r>
              <a:rPr spc="-30" dirty="0"/>
              <a:t> </a:t>
            </a:r>
            <a:r>
              <a:rPr spc="5" dirty="0"/>
              <a:t>or</a:t>
            </a:r>
            <a:r>
              <a:rPr spc="-15" dirty="0"/>
              <a:t> </a:t>
            </a:r>
            <a:r>
              <a:rPr spc="-5" dirty="0"/>
              <a:t>its</a:t>
            </a:r>
            <a:r>
              <a:rPr spc="-35" dirty="0"/>
              <a:t> </a:t>
            </a:r>
            <a:r>
              <a:rPr spc="-15" dirty="0"/>
              <a:t>affiliates.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7/12/23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8144" y="1514983"/>
            <a:ext cx="4967605" cy="43097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1" i="0">
                <a:solidFill>
                  <a:srgbClr val="DB2BB6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35" dirty="0"/>
              <a:t>©</a:t>
            </a:r>
            <a:r>
              <a:rPr spc="-25" dirty="0"/>
              <a:t> </a:t>
            </a:r>
            <a:r>
              <a:rPr spc="10" dirty="0"/>
              <a:t>2023,</a:t>
            </a:r>
            <a:r>
              <a:rPr spc="-10" dirty="0"/>
              <a:t> </a:t>
            </a:r>
            <a:r>
              <a:rPr spc="15" dirty="0"/>
              <a:t>Amazon</a:t>
            </a:r>
            <a:r>
              <a:rPr spc="-20" dirty="0"/>
              <a:t> </a:t>
            </a:r>
            <a:r>
              <a:rPr spc="10" dirty="0"/>
              <a:t>Web</a:t>
            </a:r>
            <a:r>
              <a:rPr spc="-20" dirty="0"/>
              <a:t> </a:t>
            </a:r>
            <a:r>
              <a:rPr spc="-10" dirty="0"/>
              <a:t>Services,</a:t>
            </a:r>
            <a:r>
              <a:rPr spc="-40" dirty="0"/>
              <a:t> </a:t>
            </a:r>
            <a:r>
              <a:rPr spc="-20" dirty="0"/>
              <a:t>Inc.</a:t>
            </a:r>
            <a:r>
              <a:rPr spc="-30" dirty="0"/>
              <a:t> </a:t>
            </a:r>
            <a:r>
              <a:rPr spc="5" dirty="0"/>
              <a:t>or</a:t>
            </a:r>
            <a:r>
              <a:rPr spc="-15" dirty="0"/>
              <a:t> </a:t>
            </a:r>
            <a:r>
              <a:rPr spc="-5" dirty="0"/>
              <a:t>its</a:t>
            </a:r>
            <a:r>
              <a:rPr spc="-35" dirty="0"/>
              <a:t> </a:t>
            </a:r>
            <a:r>
              <a:rPr spc="-15" dirty="0"/>
              <a:t>affiliates.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7/12/23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22E3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359" y="6335267"/>
            <a:ext cx="348996" cy="208787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359" y="6335267"/>
            <a:ext cx="348996" cy="20878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35" dirty="0"/>
              <a:t>©</a:t>
            </a:r>
            <a:r>
              <a:rPr spc="-25" dirty="0"/>
              <a:t> </a:t>
            </a:r>
            <a:r>
              <a:rPr spc="10" dirty="0"/>
              <a:t>2023,</a:t>
            </a:r>
            <a:r>
              <a:rPr spc="-10" dirty="0"/>
              <a:t> </a:t>
            </a:r>
            <a:r>
              <a:rPr spc="15" dirty="0"/>
              <a:t>Amazon</a:t>
            </a:r>
            <a:r>
              <a:rPr spc="-20" dirty="0"/>
              <a:t> </a:t>
            </a:r>
            <a:r>
              <a:rPr spc="10" dirty="0"/>
              <a:t>Web</a:t>
            </a:r>
            <a:r>
              <a:rPr spc="-20" dirty="0"/>
              <a:t> </a:t>
            </a:r>
            <a:r>
              <a:rPr spc="-10" dirty="0"/>
              <a:t>Services,</a:t>
            </a:r>
            <a:r>
              <a:rPr spc="-40" dirty="0"/>
              <a:t> </a:t>
            </a:r>
            <a:r>
              <a:rPr spc="-20" dirty="0"/>
              <a:t>Inc.</a:t>
            </a:r>
            <a:r>
              <a:rPr spc="-30" dirty="0"/>
              <a:t> </a:t>
            </a:r>
            <a:r>
              <a:rPr spc="5" dirty="0"/>
              <a:t>or</a:t>
            </a:r>
            <a:r>
              <a:rPr spc="-15" dirty="0"/>
              <a:t> </a:t>
            </a:r>
            <a:r>
              <a:rPr spc="-5" dirty="0"/>
              <a:t>its</a:t>
            </a:r>
            <a:r>
              <a:rPr spc="-35" dirty="0"/>
              <a:t> </a:t>
            </a:r>
            <a:r>
              <a:rPr spc="-15" dirty="0"/>
              <a:t>affiliates.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7/12/23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35" dirty="0"/>
              <a:t>©</a:t>
            </a:r>
            <a:r>
              <a:rPr spc="-25" dirty="0"/>
              <a:t> </a:t>
            </a:r>
            <a:r>
              <a:rPr spc="10" dirty="0"/>
              <a:t>2023,</a:t>
            </a:r>
            <a:r>
              <a:rPr spc="-10" dirty="0"/>
              <a:t> </a:t>
            </a:r>
            <a:r>
              <a:rPr spc="15" dirty="0"/>
              <a:t>Amazon</a:t>
            </a:r>
            <a:r>
              <a:rPr spc="-20" dirty="0"/>
              <a:t> </a:t>
            </a:r>
            <a:r>
              <a:rPr spc="10" dirty="0"/>
              <a:t>Web</a:t>
            </a:r>
            <a:r>
              <a:rPr spc="-20" dirty="0"/>
              <a:t> </a:t>
            </a:r>
            <a:r>
              <a:rPr spc="-10" dirty="0"/>
              <a:t>Services,</a:t>
            </a:r>
            <a:r>
              <a:rPr spc="-40" dirty="0"/>
              <a:t> </a:t>
            </a:r>
            <a:r>
              <a:rPr spc="-20" dirty="0"/>
              <a:t>Inc.</a:t>
            </a:r>
            <a:r>
              <a:rPr spc="-30" dirty="0"/>
              <a:t> </a:t>
            </a:r>
            <a:r>
              <a:rPr spc="5" dirty="0"/>
              <a:t>or</a:t>
            </a:r>
            <a:r>
              <a:rPr spc="-15" dirty="0"/>
              <a:t> </a:t>
            </a:r>
            <a:r>
              <a:rPr spc="-5" dirty="0"/>
              <a:t>its</a:t>
            </a:r>
            <a:r>
              <a:rPr spc="-35" dirty="0"/>
              <a:t> </a:t>
            </a:r>
            <a:r>
              <a:rPr spc="-15" dirty="0"/>
              <a:t>affiliates.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7/12/23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22E3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4359" y="6335267"/>
            <a:ext cx="348996" cy="20878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0128" y="1505788"/>
            <a:ext cx="11451742" cy="1366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36143" y="1829511"/>
            <a:ext cx="10919713" cy="33801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210683" y="6421856"/>
            <a:ext cx="1769745" cy="116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35" dirty="0"/>
              <a:t>©</a:t>
            </a:r>
            <a:r>
              <a:rPr spc="-25" dirty="0"/>
              <a:t> </a:t>
            </a:r>
            <a:r>
              <a:rPr spc="10" dirty="0"/>
              <a:t>2023,</a:t>
            </a:r>
            <a:r>
              <a:rPr spc="-10" dirty="0"/>
              <a:t> </a:t>
            </a:r>
            <a:r>
              <a:rPr spc="15" dirty="0"/>
              <a:t>Amazon</a:t>
            </a:r>
            <a:r>
              <a:rPr spc="-20" dirty="0"/>
              <a:t> </a:t>
            </a:r>
            <a:r>
              <a:rPr spc="10" dirty="0"/>
              <a:t>Web</a:t>
            </a:r>
            <a:r>
              <a:rPr spc="-20" dirty="0"/>
              <a:t> </a:t>
            </a:r>
            <a:r>
              <a:rPr spc="-10" dirty="0"/>
              <a:t>Services,</a:t>
            </a:r>
            <a:r>
              <a:rPr spc="-40" dirty="0"/>
              <a:t> </a:t>
            </a:r>
            <a:r>
              <a:rPr spc="-20" dirty="0"/>
              <a:t>Inc.</a:t>
            </a:r>
            <a:r>
              <a:rPr spc="-30" dirty="0"/>
              <a:t> </a:t>
            </a:r>
            <a:r>
              <a:rPr spc="5" dirty="0"/>
              <a:t>or</a:t>
            </a:r>
            <a:r>
              <a:rPr spc="-15" dirty="0"/>
              <a:t> </a:t>
            </a:r>
            <a:r>
              <a:rPr spc="-5" dirty="0"/>
              <a:t>its</a:t>
            </a:r>
            <a:r>
              <a:rPr spc="-35" dirty="0"/>
              <a:t> </a:t>
            </a:r>
            <a:r>
              <a:rPr spc="-15" dirty="0"/>
              <a:t>affiliates.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7/12/23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gif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10683" y="6419799"/>
            <a:ext cx="17697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35" dirty="0">
                <a:solidFill>
                  <a:srgbClr val="FFFFFF"/>
                </a:solidFill>
                <a:latin typeface="Trebuchet MS"/>
                <a:cs typeface="Trebuchet MS"/>
              </a:rPr>
              <a:t>©</a:t>
            </a:r>
            <a:r>
              <a:rPr sz="6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" spc="10" dirty="0">
                <a:solidFill>
                  <a:srgbClr val="FFFFFF"/>
                </a:solidFill>
                <a:latin typeface="Trebuchet MS"/>
                <a:cs typeface="Trebuchet MS"/>
              </a:rPr>
              <a:t>2023,</a:t>
            </a:r>
            <a:r>
              <a:rPr sz="6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" spc="15" dirty="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sz="6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" spc="10" dirty="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sz="6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Trebuchet MS"/>
                <a:cs typeface="Trebuchet MS"/>
              </a:rPr>
              <a:t>Services,</a:t>
            </a:r>
            <a:r>
              <a:rPr sz="6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" spc="-20" dirty="0">
                <a:solidFill>
                  <a:srgbClr val="FFFFFF"/>
                </a:solidFill>
                <a:latin typeface="Trebuchet MS"/>
                <a:cs typeface="Trebuchet MS"/>
              </a:rPr>
              <a:t>Inc.</a:t>
            </a:r>
            <a:r>
              <a:rPr sz="6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" spc="5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6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sz="6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" spc="-15" dirty="0">
                <a:solidFill>
                  <a:srgbClr val="FFFFFF"/>
                </a:solidFill>
                <a:latin typeface="Trebuchet MS"/>
                <a:cs typeface="Trebuchet MS"/>
              </a:rPr>
              <a:t>affiliates.</a:t>
            </a:r>
            <a:endParaRPr sz="6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363" y="551687"/>
              <a:ext cx="1002792" cy="60045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96874" y="6419799"/>
            <a:ext cx="17697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35" dirty="0">
                <a:solidFill>
                  <a:srgbClr val="F0F3F3"/>
                </a:solidFill>
                <a:latin typeface="Trebuchet MS"/>
                <a:cs typeface="Trebuchet MS"/>
              </a:rPr>
              <a:t>©</a:t>
            </a:r>
            <a:r>
              <a:rPr sz="600" spc="-25" dirty="0">
                <a:solidFill>
                  <a:srgbClr val="F0F3F3"/>
                </a:solidFill>
                <a:latin typeface="Trebuchet MS"/>
                <a:cs typeface="Trebuchet MS"/>
              </a:rPr>
              <a:t> </a:t>
            </a:r>
            <a:r>
              <a:rPr sz="600" spc="10" dirty="0">
                <a:solidFill>
                  <a:srgbClr val="F0F3F3"/>
                </a:solidFill>
                <a:latin typeface="Trebuchet MS"/>
                <a:cs typeface="Trebuchet MS"/>
              </a:rPr>
              <a:t>2023,</a:t>
            </a:r>
            <a:r>
              <a:rPr sz="600" spc="-10" dirty="0">
                <a:solidFill>
                  <a:srgbClr val="F0F3F3"/>
                </a:solidFill>
                <a:latin typeface="Trebuchet MS"/>
                <a:cs typeface="Trebuchet MS"/>
              </a:rPr>
              <a:t> </a:t>
            </a:r>
            <a:r>
              <a:rPr sz="600" spc="15" dirty="0">
                <a:solidFill>
                  <a:srgbClr val="F0F3F3"/>
                </a:solidFill>
                <a:latin typeface="Trebuchet MS"/>
                <a:cs typeface="Trebuchet MS"/>
              </a:rPr>
              <a:t>Amazon</a:t>
            </a:r>
            <a:r>
              <a:rPr sz="600" spc="-20" dirty="0">
                <a:solidFill>
                  <a:srgbClr val="F0F3F3"/>
                </a:solidFill>
                <a:latin typeface="Trebuchet MS"/>
                <a:cs typeface="Trebuchet MS"/>
              </a:rPr>
              <a:t> </a:t>
            </a:r>
            <a:r>
              <a:rPr sz="600" spc="10" dirty="0">
                <a:solidFill>
                  <a:srgbClr val="F0F3F3"/>
                </a:solidFill>
                <a:latin typeface="Trebuchet MS"/>
                <a:cs typeface="Trebuchet MS"/>
              </a:rPr>
              <a:t>Web</a:t>
            </a:r>
            <a:r>
              <a:rPr sz="600" spc="-20" dirty="0">
                <a:solidFill>
                  <a:srgbClr val="F0F3F3"/>
                </a:solidFill>
                <a:latin typeface="Trebuchet MS"/>
                <a:cs typeface="Trebuchet MS"/>
              </a:rPr>
              <a:t> </a:t>
            </a:r>
            <a:r>
              <a:rPr sz="600" spc="-10" dirty="0">
                <a:solidFill>
                  <a:srgbClr val="F0F3F3"/>
                </a:solidFill>
                <a:latin typeface="Trebuchet MS"/>
                <a:cs typeface="Trebuchet MS"/>
              </a:rPr>
              <a:t>Services,</a:t>
            </a:r>
            <a:r>
              <a:rPr sz="600" spc="-40" dirty="0">
                <a:solidFill>
                  <a:srgbClr val="F0F3F3"/>
                </a:solidFill>
                <a:latin typeface="Trebuchet MS"/>
                <a:cs typeface="Trebuchet MS"/>
              </a:rPr>
              <a:t> </a:t>
            </a:r>
            <a:r>
              <a:rPr sz="600" spc="-20" dirty="0">
                <a:solidFill>
                  <a:srgbClr val="F0F3F3"/>
                </a:solidFill>
                <a:latin typeface="Trebuchet MS"/>
                <a:cs typeface="Trebuchet MS"/>
              </a:rPr>
              <a:t>Inc.</a:t>
            </a:r>
            <a:r>
              <a:rPr sz="600" spc="-30" dirty="0">
                <a:solidFill>
                  <a:srgbClr val="F0F3F3"/>
                </a:solidFill>
                <a:latin typeface="Trebuchet MS"/>
                <a:cs typeface="Trebuchet MS"/>
              </a:rPr>
              <a:t> </a:t>
            </a:r>
            <a:r>
              <a:rPr sz="600" spc="5" dirty="0">
                <a:solidFill>
                  <a:srgbClr val="F0F3F3"/>
                </a:solidFill>
                <a:latin typeface="Trebuchet MS"/>
                <a:cs typeface="Trebuchet MS"/>
              </a:rPr>
              <a:t>or</a:t>
            </a:r>
            <a:r>
              <a:rPr sz="600" spc="-15" dirty="0">
                <a:solidFill>
                  <a:srgbClr val="F0F3F3"/>
                </a:solidFill>
                <a:latin typeface="Trebuchet MS"/>
                <a:cs typeface="Trebuchet MS"/>
              </a:rPr>
              <a:t> </a:t>
            </a:r>
            <a:r>
              <a:rPr sz="600" spc="-5" dirty="0">
                <a:solidFill>
                  <a:srgbClr val="F0F3F3"/>
                </a:solidFill>
                <a:latin typeface="Trebuchet MS"/>
                <a:cs typeface="Trebuchet MS"/>
              </a:rPr>
              <a:t>its</a:t>
            </a:r>
            <a:r>
              <a:rPr sz="600" spc="-35" dirty="0">
                <a:solidFill>
                  <a:srgbClr val="F0F3F3"/>
                </a:solidFill>
                <a:latin typeface="Trebuchet MS"/>
                <a:cs typeface="Trebuchet MS"/>
              </a:rPr>
              <a:t> </a:t>
            </a:r>
            <a:r>
              <a:rPr sz="600" spc="-15" dirty="0">
                <a:solidFill>
                  <a:srgbClr val="F0F3F3"/>
                </a:solidFill>
                <a:latin typeface="Trebuchet MS"/>
                <a:cs typeface="Trebuchet MS"/>
              </a:rPr>
              <a:t>affiliates.</a:t>
            </a:r>
            <a:endParaRPr sz="60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96900" y="1944115"/>
            <a:ext cx="6184900" cy="1339597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 marR="5080">
              <a:lnSpc>
                <a:spcPts val="5180"/>
              </a:lnSpc>
              <a:spcBef>
                <a:spcPts val="755"/>
              </a:spcBef>
            </a:pPr>
            <a:r>
              <a:rPr lang="en-US" sz="3000" dirty="0">
                <a:latin typeface="Trebuchet MS"/>
                <a:cs typeface="Trebuchet MS"/>
              </a:rPr>
              <a:t>React </a:t>
            </a:r>
            <a:r>
              <a:rPr lang="en-US" sz="3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Native</a:t>
            </a:r>
            <a:r>
              <a:rPr lang="en-US" sz="3000" dirty="0">
                <a:latin typeface="Trebuchet MS"/>
                <a:cs typeface="Trebuchet MS"/>
              </a:rPr>
              <a:t> WebView</a:t>
            </a:r>
            <a:r>
              <a:rPr lang="ko-KR" altLang="en-US" sz="3000" dirty="0">
                <a:latin typeface="Trebuchet MS"/>
                <a:cs typeface="Trebuchet MS"/>
              </a:rPr>
              <a:t> 활용해서</a:t>
            </a:r>
            <a:br>
              <a:rPr lang="en-US" altLang="ko-KR" sz="3000" dirty="0">
                <a:latin typeface="Trebuchet MS"/>
                <a:cs typeface="Trebuchet MS"/>
              </a:rPr>
            </a:br>
            <a:r>
              <a:rPr lang="en-US" altLang="ko-KR" sz="3000" dirty="0"/>
              <a:t>Hybrid Application</a:t>
            </a:r>
            <a:r>
              <a:rPr lang="ko-KR" altLang="en-US" sz="3000" dirty="0"/>
              <a:t> 만들기 </a:t>
            </a:r>
            <a:r>
              <a:rPr lang="en-US" altLang="ko-KR" sz="3000" dirty="0"/>
              <a:t>(+CI/CD)</a:t>
            </a:r>
            <a:endParaRPr sz="300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6900" y="4186523"/>
            <a:ext cx="4127500" cy="88357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lang="en-US" sz="2000" spc="65" dirty="0">
                <a:solidFill>
                  <a:srgbClr val="FFFFFF"/>
                </a:solidFill>
                <a:latin typeface="Helvetica" pitchFamily="2" charset="0"/>
                <a:cs typeface="Trebuchet MS"/>
              </a:rPr>
              <a:t>Changhyeon</a:t>
            </a:r>
            <a:r>
              <a:rPr sz="2000" spc="-110" dirty="0">
                <a:solidFill>
                  <a:srgbClr val="FFFFFF"/>
                </a:solidFill>
                <a:latin typeface="Helvetica" pitchFamily="2" charset="0"/>
                <a:cs typeface="Trebuchet MS"/>
              </a:rPr>
              <a:t> </a:t>
            </a:r>
            <a:r>
              <a:rPr lang="en-US" sz="2000" spc="-10" dirty="0">
                <a:solidFill>
                  <a:srgbClr val="FFFFFF"/>
                </a:solidFill>
                <a:latin typeface="Helvetica" pitchFamily="2" charset="0"/>
                <a:cs typeface="Trebuchet MS"/>
              </a:rPr>
              <a:t>Yoon</a:t>
            </a:r>
            <a:r>
              <a:rPr sz="2000" spc="-90" dirty="0">
                <a:solidFill>
                  <a:srgbClr val="FFFFFF"/>
                </a:solidFill>
                <a:latin typeface="Helvetica" pitchFamily="2" charset="0"/>
                <a:cs typeface="Trebuchet MS"/>
              </a:rPr>
              <a:t> </a:t>
            </a:r>
            <a:endParaRPr lang="en-US" sz="2000" spc="-90" dirty="0">
              <a:solidFill>
                <a:srgbClr val="FFFFFF"/>
              </a:solidFill>
              <a:latin typeface="Helvetica" pitchFamily="2" charset="0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lang="en-US" sz="1600" spc="55" dirty="0">
                <a:solidFill>
                  <a:srgbClr val="FFFFFF"/>
                </a:solidFill>
                <a:latin typeface="Helvetica" pitchFamily="2" charset="0"/>
                <a:cs typeface="Trebuchet MS"/>
              </a:rPr>
              <a:t>Software Engineer</a:t>
            </a:r>
            <a:endParaRPr sz="1600" dirty="0">
              <a:latin typeface="Helvetica" pitchFamily="2" charset="0"/>
              <a:cs typeface="Trebuchet MS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D0D14297-E696-2A08-983F-377BEB77A401}"/>
              </a:ext>
            </a:extLst>
          </p:cNvPr>
          <p:cNvSpPr txBox="1">
            <a:spLocks/>
          </p:cNvSpPr>
          <p:nvPr/>
        </p:nvSpPr>
        <p:spPr>
          <a:xfrm>
            <a:off x="1981200" y="321362"/>
            <a:ext cx="6184900" cy="685316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>
            <a:lvl1pPr>
              <a:defRPr sz="88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marR="5080">
              <a:lnSpc>
                <a:spcPts val="5180"/>
              </a:lnSpc>
              <a:spcBef>
                <a:spcPts val="755"/>
              </a:spcBef>
            </a:pPr>
            <a:r>
              <a:rPr lang="en-US" sz="3000" kern="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AWSKRUG Frontend</a:t>
            </a: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208AA3F4-799D-3AB9-1749-B232B6A0BDAF}"/>
              </a:ext>
            </a:extLst>
          </p:cNvPr>
          <p:cNvSpPr txBox="1"/>
          <p:nvPr/>
        </p:nvSpPr>
        <p:spPr>
          <a:xfrm>
            <a:off x="596900" y="5092488"/>
            <a:ext cx="5270500" cy="1050288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lang="en-US" sz="1200" spc="65" dirty="0">
                <a:solidFill>
                  <a:srgbClr val="FFFFFF"/>
                </a:solidFill>
                <a:latin typeface="Helvetica" pitchFamily="2" charset="0"/>
                <a:cs typeface="Trebuchet MS"/>
              </a:rPr>
              <a:t>2023.07.12</a:t>
            </a:r>
            <a:r>
              <a:rPr lang="ko-KR" altLang="en-US" sz="1200" spc="65" dirty="0">
                <a:solidFill>
                  <a:srgbClr val="FFFFFF"/>
                </a:solidFill>
                <a:latin typeface="Helvetica" pitchFamily="2" charset="0"/>
                <a:cs typeface="Trebuchet MS"/>
              </a:rPr>
              <a:t> </a:t>
            </a:r>
            <a:r>
              <a:rPr lang="en-US" altLang="ko-KR" sz="1200" spc="65" dirty="0">
                <a:solidFill>
                  <a:srgbClr val="FFFFFF"/>
                </a:solidFill>
                <a:latin typeface="Helvetica" pitchFamily="2" charset="0"/>
                <a:cs typeface="Trebuchet MS"/>
              </a:rPr>
              <a:t>19:30</a:t>
            </a:r>
            <a:r>
              <a:rPr lang="ko-KR" altLang="en-US" sz="1200" spc="65" dirty="0">
                <a:solidFill>
                  <a:srgbClr val="FFFFFF"/>
                </a:solidFill>
                <a:latin typeface="Helvetica" pitchFamily="2" charset="0"/>
                <a:cs typeface="Trebuchet MS"/>
              </a:rPr>
              <a:t> </a:t>
            </a:r>
            <a:r>
              <a:rPr lang="en-US" altLang="ko-KR" sz="1200" spc="65" dirty="0">
                <a:solidFill>
                  <a:srgbClr val="FFFFFF"/>
                </a:solidFill>
                <a:latin typeface="Helvetica" pitchFamily="2" charset="0"/>
                <a:cs typeface="Trebuchet MS"/>
              </a:rPr>
              <a:t>~</a:t>
            </a:r>
            <a:r>
              <a:rPr lang="ko-KR" altLang="en-US" sz="1200" spc="65" dirty="0">
                <a:solidFill>
                  <a:srgbClr val="FFFFFF"/>
                </a:solidFill>
                <a:latin typeface="Helvetica" pitchFamily="2" charset="0"/>
                <a:cs typeface="Trebuchet MS"/>
              </a:rPr>
              <a:t> </a:t>
            </a:r>
            <a:r>
              <a:rPr lang="en-US" altLang="ko-KR" sz="1200" spc="65" dirty="0">
                <a:solidFill>
                  <a:srgbClr val="FFFFFF"/>
                </a:solidFill>
                <a:latin typeface="Helvetica" pitchFamily="2" charset="0"/>
                <a:cs typeface="Trebuchet MS"/>
              </a:rPr>
              <a:t>21:30</a:t>
            </a:r>
          </a:p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lang="ko-KR" altLang="en-US" sz="1200" spc="65" dirty="0">
                <a:solidFill>
                  <a:srgbClr val="FFFFFF"/>
                </a:solidFill>
                <a:latin typeface="Helvetica" pitchFamily="2" charset="0"/>
                <a:cs typeface="Trebuchet MS"/>
              </a:rPr>
              <a:t>서울 서초구 강남대로 </a:t>
            </a:r>
            <a:r>
              <a:rPr lang="en-US" altLang="ko-KR" sz="1200" spc="65" dirty="0">
                <a:solidFill>
                  <a:srgbClr val="FFFFFF"/>
                </a:solidFill>
                <a:latin typeface="Helvetica" pitchFamily="2" charset="0"/>
                <a:cs typeface="Trebuchet MS"/>
              </a:rPr>
              <a:t>465</a:t>
            </a:r>
            <a:r>
              <a:rPr lang="ko-KR" altLang="en-US" sz="1200" spc="65" dirty="0">
                <a:solidFill>
                  <a:srgbClr val="FFFFFF"/>
                </a:solidFill>
                <a:latin typeface="Helvetica" pitchFamily="2" charset="0"/>
                <a:cs typeface="Trebuchet MS"/>
              </a:rPr>
              <a:t>길 </a:t>
            </a:r>
            <a:r>
              <a:rPr lang="ko-KR" altLang="en-US" sz="1200" spc="65" dirty="0" err="1">
                <a:solidFill>
                  <a:srgbClr val="FFFFFF"/>
                </a:solidFill>
                <a:latin typeface="Helvetica" pitchFamily="2" charset="0"/>
                <a:cs typeface="Trebuchet MS"/>
              </a:rPr>
              <a:t>교보타워</a:t>
            </a:r>
            <a:r>
              <a:rPr lang="ko-KR" altLang="en-US" sz="1200" spc="65" dirty="0">
                <a:solidFill>
                  <a:srgbClr val="FFFFFF"/>
                </a:solidFill>
                <a:latin typeface="Helvetica" pitchFamily="2" charset="0"/>
                <a:cs typeface="Trebuchet MS"/>
              </a:rPr>
              <a:t> </a:t>
            </a:r>
            <a:r>
              <a:rPr lang="en-US" altLang="ko-KR" sz="1200" spc="65" dirty="0">
                <a:solidFill>
                  <a:srgbClr val="FFFFFF"/>
                </a:solidFill>
                <a:latin typeface="Helvetica" pitchFamily="2" charset="0"/>
                <a:cs typeface="Trebuchet MS"/>
              </a:rPr>
              <a:t>11</a:t>
            </a:r>
            <a:r>
              <a:rPr lang="ko-KR" altLang="en-US" sz="1200" spc="65" dirty="0">
                <a:solidFill>
                  <a:srgbClr val="FFFFFF"/>
                </a:solidFill>
                <a:latin typeface="Helvetica" pitchFamily="2" charset="0"/>
                <a:cs typeface="Trebuchet MS"/>
              </a:rPr>
              <a:t>층 </a:t>
            </a:r>
            <a:r>
              <a:rPr lang="en-US" altLang="ko-KR" sz="1200" spc="65" dirty="0">
                <a:solidFill>
                  <a:srgbClr val="FFFFFF"/>
                </a:solidFill>
                <a:latin typeface="Helvetica" pitchFamily="2" charset="0"/>
                <a:cs typeface="Trebuchet MS"/>
              </a:rPr>
              <a:t>B</a:t>
            </a:r>
            <a:r>
              <a:rPr lang="ko-KR" altLang="en-US" sz="1200" spc="65" dirty="0">
                <a:solidFill>
                  <a:srgbClr val="FFFFFF"/>
                </a:solidFill>
                <a:latin typeface="Helvetica" pitchFamily="2" charset="0"/>
                <a:cs typeface="Trebuchet MS"/>
              </a:rPr>
              <a:t>구역 당근마켓</a:t>
            </a:r>
            <a:endParaRPr lang="en-US" sz="1200" spc="65" dirty="0">
              <a:solidFill>
                <a:srgbClr val="FFFFFF"/>
              </a:solidFill>
              <a:latin typeface="Helvetica" pitchFamily="2" charset="0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70"/>
              </a:spcBef>
            </a:pPr>
            <a:endParaRPr sz="1200" dirty="0">
              <a:latin typeface="Helvetica" pitchFamily="2" charset="0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6">
            <a:extLst>
              <a:ext uri="{FF2B5EF4-FFF2-40B4-BE49-F238E27FC236}">
                <a16:creationId xmlns:a16="http://schemas.microsoft.com/office/drawing/2014/main" id="{11251822-466F-01CA-A349-53AFC9A161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100" y="226821"/>
            <a:ext cx="75565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265" dirty="0">
                <a:latin typeface="Helvetica" pitchFamily="2" charset="0"/>
              </a:rPr>
              <a:t>Pros for Developer</a:t>
            </a:r>
            <a:endParaRPr sz="4000" dirty="0">
              <a:latin typeface="Helvetica" pitchFamily="2" charset="0"/>
            </a:endParaRPr>
          </a:p>
        </p:txBody>
      </p:sp>
      <p:pic>
        <p:nvPicPr>
          <p:cNvPr id="2" name="Picture 2" descr="Native vs Hybrid app - What to Choose?">
            <a:extLst>
              <a:ext uri="{FF2B5EF4-FFF2-40B4-BE49-F238E27FC236}">
                <a16:creationId xmlns:a16="http://schemas.microsoft.com/office/drawing/2014/main" id="{41C77C34-D9A8-5035-9E73-EAEAFF2F9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529000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act native app has different style in ios and android - Stack Overflow">
            <a:extLst>
              <a:ext uri="{FF2B5EF4-FFF2-40B4-BE49-F238E27FC236}">
                <a16:creationId xmlns:a16="http://schemas.microsoft.com/office/drawing/2014/main" id="{9E1B6FDE-7112-D86E-DA50-9AF8A0D80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86000"/>
            <a:ext cx="26445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oo Fast GIFs | Tenor">
            <a:extLst>
              <a:ext uri="{FF2B5EF4-FFF2-40B4-BE49-F238E27FC236}">
                <a16:creationId xmlns:a16="http://schemas.microsoft.com/office/drawing/2014/main" id="{E6C22FFE-516E-6F91-1781-C46C5D502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0" y="2349000"/>
            <a:ext cx="24192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70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900" y="2650058"/>
            <a:ext cx="7661275" cy="690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475"/>
              </a:lnSpc>
              <a:spcBef>
                <a:spcPts val="100"/>
              </a:spcBef>
            </a:pPr>
            <a:r>
              <a:rPr lang="en-US" sz="4200" b="1" dirty="0">
                <a:latin typeface="Helvetica" pitchFamily="2" charset="0"/>
                <a:cs typeface="Malgun Gothic"/>
              </a:rPr>
              <a:t>Pros and Cons for User</a:t>
            </a:r>
            <a:endParaRPr lang="en-US" sz="4200" dirty="0">
              <a:latin typeface="Helvetica" pitchFamily="2" charset="0"/>
              <a:cs typeface="Malgun Gothic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35" dirty="0"/>
              <a:t>©</a:t>
            </a:r>
            <a:r>
              <a:rPr spc="-25" dirty="0"/>
              <a:t> </a:t>
            </a:r>
            <a:r>
              <a:rPr spc="10" dirty="0"/>
              <a:t>2023,</a:t>
            </a:r>
            <a:r>
              <a:rPr spc="-10" dirty="0"/>
              <a:t> </a:t>
            </a:r>
            <a:r>
              <a:rPr spc="15" dirty="0"/>
              <a:t>Amazon</a:t>
            </a:r>
            <a:r>
              <a:rPr spc="-20" dirty="0"/>
              <a:t> </a:t>
            </a:r>
            <a:r>
              <a:rPr spc="10" dirty="0"/>
              <a:t>Web</a:t>
            </a:r>
            <a:r>
              <a:rPr spc="-20" dirty="0"/>
              <a:t> </a:t>
            </a:r>
            <a:r>
              <a:rPr spc="-10" dirty="0"/>
              <a:t>Services,</a:t>
            </a:r>
            <a:r>
              <a:rPr spc="-40" dirty="0"/>
              <a:t> </a:t>
            </a:r>
            <a:r>
              <a:rPr spc="-20" dirty="0"/>
              <a:t>Inc.</a:t>
            </a:r>
            <a:r>
              <a:rPr spc="-30" dirty="0"/>
              <a:t> </a:t>
            </a:r>
            <a:r>
              <a:rPr spc="5" dirty="0"/>
              <a:t>or</a:t>
            </a:r>
            <a:r>
              <a:rPr spc="-15" dirty="0"/>
              <a:t> </a:t>
            </a:r>
            <a:r>
              <a:rPr spc="-5" dirty="0"/>
              <a:t>its</a:t>
            </a:r>
            <a:r>
              <a:rPr spc="-35" dirty="0"/>
              <a:t> </a:t>
            </a:r>
            <a:r>
              <a:rPr spc="-15" dirty="0"/>
              <a:t>affiliates.</a:t>
            </a:r>
          </a:p>
        </p:txBody>
      </p:sp>
    </p:spTree>
    <p:extLst>
      <p:ext uri="{BB962C8B-B14F-4D97-AF65-F5344CB8AC3E}">
        <p14:creationId xmlns:p14="http://schemas.microsoft.com/office/powerpoint/2010/main" val="1312304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6">
            <a:extLst>
              <a:ext uri="{FF2B5EF4-FFF2-40B4-BE49-F238E27FC236}">
                <a16:creationId xmlns:a16="http://schemas.microsoft.com/office/drawing/2014/main" id="{11251822-466F-01CA-A349-53AFC9A161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100" y="226821"/>
            <a:ext cx="75565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265" dirty="0">
                <a:latin typeface="Helvetica" pitchFamily="2" charset="0"/>
              </a:rPr>
              <a:t>Cons for User</a:t>
            </a:r>
            <a:endParaRPr sz="4000" dirty="0">
              <a:latin typeface="Helvetica" pitchFamily="2" charset="0"/>
            </a:endParaRPr>
          </a:p>
        </p:txBody>
      </p:sp>
      <p:pic>
        <p:nvPicPr>
          <p:cNvPr id="2" name="Picture 6" descr="My internet is so slow that - 9GAG">
            <a:extLst>
              <a:ext uri="{FF2B5EF4-FFF2-40B4-BE49-F238E27FC236}">
                <a16:creationId xmlns:a16="http://schemas.microsoft.com/office/drawing/2014/main" id="{BE1030C4-2B5F-BC98-AC10-2DA561486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088" y="2349000"/>
            <a:ext cx="3236482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host! - &quot;Good UI vs. Bad UX&quot;">
            <a:extLst>
              <a:ext uri="{FF2B5EF4-FFF2-40B4-BE49-F238E27FC236}">
                <a16:creationId xmlns:a16="http://schemas.microsoft.com/office/drawing/2014/main" id="{1B186831-4DB9-21DB-7B49-DE12B290A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349000"/>
            <a:ext cx="301339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52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6">
            <a:extLst>
              <a:ext uri="{FF2B5EF4-FFF2-40B4-BE49-F238E27FC236}">
                <a16:creationId xmlns:a16="http://schemas.microsoft.com/office/drawing/2014/main" id="{11251822-466F-01CA-A349-53AFC9A161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100" y="226821"/>
            <a:ext cx="75565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265" dirty="0">
                <a:latin typeface="Helvetica" pitchFamily="2" charset="0"/>
              </a:rPr>
              <a:t>Pros for User</a:t>
            </a:r>
            <a:endParaRPr sz="4000" dirty="0"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D4FA87-ADB0-2C44-0753-442F005C247E}"/>
              </a:ext>
            </a:extLst>
          </p:cNvPr>
          <p:cNvSpPr txBox="1"/>
          <p:nvPr/>
        </p:nvSpPr>
        <p:spPr>
          <a:xfrm>
            <a:off x="6324600" y="2057301"/>
            <a:ext cx="6471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가벼운 앱 사이즈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A5758C-A62A-D92B-E905-7F6DD7E5EB31}"/>
              </a:ext>
            </a:extLst>
          </p:cNvPr>
          <p:cNvSpPr txBox="1"/>
          <p:nvPr/>
        </p:nvSpPr>
        <p:spPr>
          <a:xfrm>
            <a:off x="1066800" y="1378352"/>
            <a:ext cx="4971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자동 업데이트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E3B79-B75E-3816-EF3A-55AD4FBD9BC6}"/>
              </a:ext>
            </a:extLst>
          </p:cNvPr>
          <p:cNvSpPr txBox="1"/>
          <p:nvPr/>
        </p:nvSpPr>
        <p:spPr>
          <a:xfrm>
            <a:off x="1219200" y="3903580"/>
            <a:ext cx="6471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solidFill>
                  <a:schemeClr val="bg1"/>
                </a:solidFill>
              </a:rPr>
              <a:t>복붙이</a:t>
            </a:r>
            <a:r>
              <a:rPr lang="ko-KR" altLang="en-US" sz="4000" dirty="0">
                <a:solidFill>
                  <a:schemeClr val="bg1"/>
                </a:solidFill>
              </a:rPr>
              <a:t> 가능하다</a:t>
            </a:r>
            <a:r>
              <a:rPr lang="en-US" altLang="ko-KR" sz="4000" dirty="0">
                <a:solidFill>
                  <a:schemeClr val="bg1"/>
                </a:solidFill>
              </a:rPr>
              <a:t>!!!!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5A6DC-3CBD-3767-A5A7-FB81CD2EE720}"/>
              </a:ext>
            </a:extLst>
          </p:cNvPr>
          <p:cNvSpPr txBox="1"/>
          <p:nvPr/>
        </p:nvSpPr>
        <p:spPr>
          <a:xfrm>
            <a:off x="6324600" y="4953000"/>
            <a:ext cx="6471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PC</a:t>
            </a:r>
            <a:r>
              <a:rPr lang="ko-KR" altLang="en-US" sz="4000" dirty="0">
                <a:solidFill>
                  <a:schemeClr val="bg1"/>
                </a:solidFill>
              </a:rPr>
              <a:t>와 동일한 경험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31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900" y="2650058"/>
            <a:ext cx="7661275" cy="690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475"/>
              </a:lnSpc>
              <a:spcBef>
                <a:spcPts val="100"/>
              </a:spcBef>
            </a:pPr>
            <a:r>
              <a:rPr lang="en-US" sz="4200" b="1" dirty="0">
                <a:latin typeface="Helvetica" pitchFamily="2" charset="0"/>
                <a:cs typeface="Malgun Gothic"/>
              </a:rPr>
              <a:t>Service Perspective</a:t>
            </a:r>
            <a:endParaRPr lang="en-US" sz="4200" dirty="0">
              <a:latin typeface="Helvetica" pitchFamily="2" charset="0"/>
              <a:cs typeface="Malgun Gothic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35" dirty="0"/>
              <a:t>©</a:t>
            </a:r>
            <a:r>
              <a:rPr spc="-25" dirty="0"/>
              <a:t> </a:t>
            </a:r>
            <a:r>
              <a:rPr spc="10" dirty="0"/>
              <a:t>2023,</a:t>
            </a:r>
            <a:r>
              <a:rPr spc="-10" dirty="0"/>
              <a:t> </a:t>
            </a:r>
            <a:r>
              <a:rPr spc="15" dirty="0"/>
              <a:t>Amazon</a:t>
            </a:r>
            <a:r>
              <a:rPr spc="-20" dirty="0"/>
              <a:t> </a:t>
            </a:r>
            <a:r>
              <a:rPr spc="10" dirty="0"/>
              <a:t>Web</a:t>
            </a:r>
            <a:r>
              <a:rPr spc="-20" dirty="0"/>
              <a:t> </a:t>
            </a:r>
            <a:r>
              <a:rPr spc="-10" dirty="0"/>
              <a:t>Services,</a:t>
            </a:r>
            <a:r>
              <a:rPr spc="-40" dirty="0"/>
              <a:t> </a:t>
            </a:r>
            <a:r>
              <a:rPr spc="-20" dirty="0"/>
              <a:t>Inc.</a:t>
            </a:r>
            <a:r>
              <a:rPr spc="-30" dirty="0"/>
              <a:t> </a:t>
            </a:r>
            <a:r>
              <a:rPr spc="5" dirty="0"/>
              <a:t>or</a:t>
            </a:r>
            <a:r>
              <a:rPr spc="-15" dirty="0"/>
              <a:t> </a:t>
            </a:r>
            <a:r>
              <a:rPr spc="-5" dirty="0"/>
              <a:t>its</a:t>
            </a:r>
            <a:r>
              <a:rPr spc="-35" dirty="0"/>
              <a:t> </a:t>
            </a:r>
            <a:r>
              <a:rPr spc="-15" dirty="0"/>
              <a:t>affiliates.</a:t>
            </a:r>
          </a:p>
        </p:txBody>
      </p:sp>
    </p:spTree>
    <p:extLst>
      <p:ext uri="{BB962C8B-B14F-4D97-AF65-F5344CB8AC3E}">
        <p14:creationId xmlns:p14="http://schemas.microsoft.com/office/powerpoint/2010/main" val="3844566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775701-0299-5217-A440-13BE866D0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471" y="855198"/>
            <a:ext cx="8552935" cy="540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365672-5905-B3FD-1E9A-05BC4EB62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1257124"/>
            <a:ext cx="8552935" cy="54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8846C9-E79D-19D6-3E66-4CB72226D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800" y="1600200"/>
            <a:ext cx="8552935" cy="5400000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0386DA7D-4778-8396-3200-82CD54B444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100" y="226821"/>
            <a:ext cx="75565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b="1" dirty="0">
                <a:latin typeface="Helvetica" pitchFamily="2" charset="0"/>
                <a:cs typeface="Malgun Gothic"/>
              </a:rPr>
              <a:t>Service Perspective</a:t>
            </a:r>
            <a:endParaRPr sz="40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54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900" y="2650058"/>
            <a:ext cx="7661275" cy="690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475"/>
              </a:lnSpc>
              <a:spcBef>
                <a:spcPts val="100"/>
              </a:spcBef>
            </a:pPr>
            <a:r>
              <a:rPr lang="en-US" sz="4200" b="1" dirty="0">
                <a:latin typeface="Helvetica" pitchFamily="2" charset="0"/>
                <a:cs typeface="Malgun Gothic"/>
              </a:rPr>
              <a:t>Develop Guidelines</a:t>
            </a:r>
            <a:endParaRPr lang="en-US" sz="4200" dirty="0">
              <a:latin typeface="Helvetica" pitchFamily="2" charset="0"/>
              <a:cs typeface="Malgun Gothic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35" dirty="0"/>
              <a:t>©</a:t>
            </a:r>
            <a:r>
              <a:rPr spc="-25" dirty="0"/>
              <a:t> </a:t>
            </a:r>
            <a:r>
              <a:rPr spc="10" dirty="0"/>
              <a:t>2023,</a:t>
            </a:r>
            <a:r>
              <a:rPr spc="-10" dirty="0"/>
              <a:t> </a:t>
            </a:r>
            <a:r>
              <a:rPr spc="15" dirty="0"/>
              <a:t>Amazon</a:t>
            </a:r>
            <a:r>
              <a:rPr spc="-20" dirty="0"/>
              <a:t> </a:t>
            </a:r>
            <a:r>
              <a:rPr spc="10" dirty="0"/>
              <a:t>Web</a:t>
            </a:r>
            <a:r>
              <a:rPr spc="-20" dirty="0"/>
              <a:t> </a:t>
            </a:r>
            <a:r>
              <a:rPr spc="-10" dirty="0"/>
              <a:t>Services,</a:t>
            </a:r>
            <a:r>
              <a:rPr spc="-40" dirty="0"/>
              <a:t> </a:t>
            </a:r>
            <a:r>
              <a:rPr spc="-20" dirty="0"/>
              <a:t>Inc.</a:t>
            </a:r>
            <a:r>
              <a:rPr spc="-30" dirty="0"/>
              <a:t> </a:t>
            </a:r>
            <a:r>
              <a:rPr spc="5" dirty="0"/>
              <a:t>or</a:t>
            </a:r>
            <a:r>
              <a:rPr spc="-15" dirty="0"/>
              <a:t> </a:t>
            </a:r>
            <a:r>
              <a:rPr spc="-5" dirty="0"/>
              <a:t>its</a:t>
            </a:r>
            <a:r>
              <a:rPr spc="-35" dirty="0"/>
              <a:t> </a:t>
            </a:r>
            <a:r>
              <a:rPr spc="-15" dirty="0"/>
              <a:t>affiliates.</a:t>
            </a:r>
          </a:p>
        </p:txBody>
      </p:sp>
    </p:spTree>
    <p:extLst>
      <p:ext uri="{BB962C8B-B14F-4D97-AF65-F5344CB8AC3E}">
        <p14:creationId xmlns:p14="http://schemas.microsoft.com/office/powerpoint/2010/main" val="3997007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6">
            <a:extLst>
              <a:ext uri="{FF2B5EF4-FFF2-40B4-BE49-F238E27FC236}">
                <a16:creationId xmlns:a16="http://schemas.microsoft.com/office/drawing/2014/main" id="{11251822-466F-01CA-A349-53AFC9A161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100" y="226821"/>
            <a:ext cx="75565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265" dirty="0" err="1">
                <a:latin typeface="Helvetica" pitchFamily="2" charset="0"/>
              </a:rPr>
              <a:t>SplashScreen</a:t>
            </a:r>
            <a:endParaRPr sz="4000" dirty="0">
              <a:latin typeface="Helvetica" pitchFamily="2" charset="0"/>
            </a:endParaRPr>
          </a:p>
        </p:txBody>
      </p:sp>
      <p:pic>
        <p:nvPicPr>
          <p:cNvPr id="3" name="Picture 2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A68E0140-0720-0914-90B6-442042B3C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914400"/>
            <a:ext cx="3991303" cy="5190958"/>
          </a:xfrm>
          <a:prstGeom prst="rect">
            <a:avLst/>
          </a:prstGeom>
        </p:spPr>
      </p:pic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9956395-9053-6209-0395-2E824393A7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-1"/>
            <a:ext cx="3505200" cy="694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50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6">
            <a:extLst>
              <a:ext uri="{FF2B5EF4-FFF2-40B4-BE49-F238E27FC236}">
                <a16:creationId xmlns:a16="http://schemas.microsoft.com/office/drawing/2014/main" id="{11251822-466F-01CA-A349-53AFC9A161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100" y="226821"/>
            <a:ext cx="75565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265" dirty="0">
                <a:latin typeface="Helvetica" pitchFamily="2" charset="0"/>
              </a:rPr>
              <a:t>Web – App </a:t>
            </a:r>
            <a:r>
              <a:rPr lang="ko-KR" altLang="en-US" sz="4000" spc="265" dirty="0">
                <a:latin typeface="Helvetica" pitchFamily="2" charset="0"/>
              </a:rPr>
              <a:t>통신</a:t>
            </a:r>
            <a:endParaRPr sz="4000" dirty="0">
              <a:latin typeface="Helvetica" pitchFamily="2" charset="0"/>
            </a:endParaRPr>
          </a:p>
        </p:txBody>
      </p:sp>
      <p:pic>
        <p:nvPicPr>
          <p:cNvPr id="3" name="Picture 2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F1F54BE2-5FBB-F7BF-166B-AA2150D68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43000"/>
            <a:ext cx="7772400" cy="3578382"/>
          </a:xfrm>
          <a:prstGeom prst="rect">
            <a:avLst/>
          </a:prstGeom>
        </p:spPr>
      </p:pic>
      <p:pic>
        <p:nvPicPr>
          <p:cNvPr id="5" name="Picture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5914F091-BBDA-F88C-1609-16083A3F1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408" y="944589"/>
            <a:ext cx="3867994" cy="5720346"/>
          </a:xfrm>
          <a:prstGeom prst="rect">
            <a:avLst/>
          </a:prstGeom>
        </p:spPr>
      </p:pic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AE8B0953-8251-CCE4-C448-64E390C77C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1" y="1156368"/>
            <a:ext cx="5181600" cy="5296789"/>
          </a:xfrm>
          <a:prstGeom prst="rect">
            <a:avLst/>
          </a:prstGeom>
        </p:spPr>
      </p:pic>
      <p:pic>
        <p:nvPicPr>
          <p:cNvPr id="9" name="Picture 8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EEECA17B-3904-0A5A-3B86-1670352C75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7" y="2090262"/>
            <a:ext cx="3143745" cy="3429000"/>
          </a:xfrm>
          <a:prstGeom prst="rect">
            <a:avLst/>
          </a:prstGeom>
        </p:spPr>
      </p:pic>
      <p:pic>
        <p:nvPicPr>
          <p:cNvPr id="11" name="Picture 10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ACA087B8-5781-CD87-0454-A0C43F3235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8" y="2093150"/>
            <a:ext cx="370032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83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6">
            <a:extLst>
              <a:ext uri="{FF2B5EF4-FFF2-40B4-BE49-F238E27FC236}">
                <a16:creationId xmlns:a16="http://schemas.microsoft.com/office/drawing/2014/main" id="{11251822-466F-01CA-A349-53AFC9A161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100" y="226821"/>
            <a:ext cx="75565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265" dirty="0">
                <a:latin typeface="Helvetica" pitchFamily="2" charset="0"/>
              </a:rPr>
              <a:t>Fallback</a:t>
            </a:r>
            <a:endParaRPr sz="4000" dirty="0">
              <a:latin typeface="Helvetica" pitchFamily="2" charset="0"/>
            </a:endParaRPr>
          </a:p>
        </p:txBody>
      </p:sp>
      <p:pic>
        <p:nvPicPr>
          <p:cNvPr id="2" name="Picture 1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29EF0A2A-1ACB-57CC-16E2-D78D469DA4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889956"/>
            <a:ext cx="3991303" cy="519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1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in a white shirt&#10;&#10;Description automatically generated">
            <a:extLst>
              <a:ext uri="{FF2B5EF4-FFF2-40B4-BE49-F238E27FC236}">
                <a16:creationId xmlns:a16="http://schemas.microsoft.com/office/drawing/2014/main" id="{A689BEF9-A280-D218-2345-8F3925C87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0"/>
            <a:ext cx="5486400" cy="6858000"/>
          </a:xfrm>
          <a:prstGeom prst="rect">
            <a:avLst/>
          </a:prstGeom>
        </p:spPr>
      </p:pic>
      <p:sp>
        <p:nvSpPr>
          <p:cNvPr id="5" name="object 14">
            <a:extLst>
              <a:ext uri="{FF2B5EF4-FFF2-40B4-BE49-F238E27FC236}">
                <a16:creationId xmlns:a16="http://schemas.microsoft.com/office/drawing/2014/main" id="{2CB9625C-1B98-A55B-3B76-4E06CE8DD7D2}"/>
              </a:ext>
            </a:extLst>
          </p:cNvPr>
          <p:cNvSpPr txBox="1">
            <a:spLocks/>
          </p:cNvSpPr>
          <p:nvPr/>
        </p:nvSpPr>
        <p:spPr>
          <a:xfrm>
            <a:off x="304799" y="222250"/>
            <a:ext cx="4876801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8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>
              <a:spcBef>
                <a:spcPts val="100"/>
              </a:spcBef>
            </a:pPr>
            <a:r>
              <a:rPr lang="en-US" sz="4200" ker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Changhyeon Yoon</a:t>
            </a:r>
            <a:endParaRPr lang="en-US" sz="4200" kern="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object 14">
            <a:extLst>
              <a:ext uri="{FF2B5EF4-FFF2-40B4-BE49-F238E27FC236}">
                <a16:creationId xmlns:a16="http://schemas.microsoft.com/office/drawing/2014/main" id="{A6BFA056-2A7A-D938-4BD2-7FDA8AE58837}"/>
              </a:ext>
            </a:extLst>
          </p:cNvPr>
          <p:cNvSpPr txBox="1">
            <a:spLocks/>
          </p:cNvSpPr>
          <p:nvPr/>
        </p:nvSpPr>
        <p:spPr>
          <a:xfrm>
            <a:off x="304799" y="987683"/>
            <a:ext cx="6248401" cy="41612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8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>
              <a:lnSpc>
                <a:spcPct val="150000"/>
              </a:lnSpc>
              <a:spcBef>
                <a:spcPts val="100"/>
              </a:spcBef>
            </a:pPr>
            <a:r>
              <a:rPr lang="ko-KR" altLang="en-US" sz="1600" kern="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 </a:t>
            </a:r>
            <a:r>
              <a:rPr lang="en-US" altLang="ko-KR" sz="1600" kern="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1600" kern="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600" kern="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LIKELION</a:t>
            </a:r>
            <a:r>
              <a:rPr lang="ko-KR" altLang="en-US" sz="1600" kern="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600" kern="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NFT Division - Frontend Developer</a:t>
            </a:r>
          </a:p>
          <a:p>
            <a:pPr>
              <a:lnSpc>
                <a:spcPct val="150000"/>
              </a:lnSpc>
              <a:spcBef>
                <a:spcPts val="100"/>
              </a:spcBef>
            </a:pPr>
            <a:r>
              <a:rPr lang="ko-KR" altLang="en-US" sz="1600" kern="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현 </a:t>
            </a:r>
            <a:r>
              <a:rPr lang="en-US" altLang="ko-KR" sz="1600" kern="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1600" kern="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600" kern="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Granter - Co-Founder / Software Engineer (Frontend, DevOps)</a:t>
            </a:r>
          </a:p>
          <a:p>
            <a:pPr>
              <a:lnSpc>
                <a:spcPct val="150000"/>
              </a:lnSpc>
              <a:spcBef>
                <a:spcPts val="100"/>
              </a:spcBef>
            </a:pPr>
            <a:endParaRPr lang="en-US" altLang="ko-KR" sz="1600" kern="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  <a:spcBef>
                <a:spcPts val="100"/>
              </a:spcBef>
            </a:pPr>
            <a:r>
              <a:rPr lang="en-US" altLang="ko-KR" sz="1600" kern="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Google Developer Student Clubs – </a:t>
            </a:r>
            <a:r>
              <a:rPr lang="en-US" altLang="ko-KR" sz="1600" kern="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Hanyang</a:t>
            </a:r>
            <a:r>
              <a:rPr lang="en-US" altLang="ko-KR" sz="1600" kern="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Univ 1</a:t>
            </a:r>
            <a:r>
              <a:rPr lang="en-US" altLang="ko-KR" sz="1600" kern="0" baseline="30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st</a:t>
            </a:r>
            <a:r>
              <a:rPr lang="en-US" altLang="ko-KR" sz="1600" kern="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Lead / Founder</a:t>
            </a:r>
          </a:p>
          <a:p>
            <a:pPr>
              <a:lnSpc>
                <a:spcPct val="150000"/>
              </a:lnSpc>
              <a:spcBef>
                <a:spcPts val="100"/>
              </a:spcBef>
            </a:pPr>
            <a:r>
              <a:rPr lang="en-US" altLang="ko-KR" sz="1600" kern="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GopherCon</a:t>
            </a:r>
            <a:r>
              <a:rPr lang="en-US" altLang="ko-KR" sz="1600" kern="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Korea 2023 – STAFF</a:t>
            </a:r>
          </a:p>
          <a:p>
            <a:pPr>
              <a:lnSpc>
                <a:spcPct val="150000"/>
              </a:lnSpc>
              <a:spcBef>
                <a:spcPts val="100"/>
              </a:spcBef>
            </a:pPr>
            <a:r>
              <a:rPr lang="en-US" altLang="ko-KR" sz="1600" kern="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Next.js</a:t>
            </a:r>
            <a:r>
              <a:rPr lang="en-US" altLang="ko-KR" sz="1600" kern="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Korea User Group – Organizer</a:t>
            </a:r>
          </a:p>
          <a:p>
            <a:pPr>
              <a:lnSpc>
                <a:spcPct val="150000"/>
              </a:lnSpc>
              <a:spcBef>
                <a:spcPts val="100"/>
              </a:spcBef>
            </a:pPr>
            <a:r>
              <a:rPr lang="en-US" altLang="ko-KR" sz="1600" kern="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AWS Korea User Group – Frontend, Beginners, </a:t>
            </a:r>
            <a:r>
              <a:rPr lang="en-US" altLang="ko-KR" sz="1600" kern="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Pangyo</a:t>
            </a:r>
            <a:endParaRPr lang="en-US" altLang="ko-KR" sz="1600" kern="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  <a:spcBef>
                <a:spcPts val="100"/>
              </a:spcBef>
            </a:pPr>
            <a:endParaRPr lang="en-US" altLang="ko-KR" sz="1600" kern="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  <a:spcBef>
                <a:spcPts val="100"/>
              </a:spcBef>
            </a:pPr>
            <a:r>
              <a:rPr lang="en-US" altLang="ko-KR" sz="1600" kern="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Github</a:t>
            </a:r>
            <a:r>
              <a:rPr lang="en-US" altLang="ko-KR" sz="1600" kern="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: https://</a:t>
            </a:r>
            <a:r>
              <a:rPr lang="en-US" altLang="ko-KR" sz="1600" kern="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github.com</a:t>
            </a:r>
            <a:r>
              <a:rPr lang="en-US" altLang="ko-KR" sz="1600" kern="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en-US" altLang="ko-KR" sz="1600" kern="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ChanghyeonYoon</a:t>
            </a:r>
            <a:endParaRPr lang="en-US" altLang="ko-KR" sz="1600" kern="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  <a:spcBef>
                <a:spcPts val="100"/>
              </a:spcBef>
            </a:pPr>
            <a:r>
              <a:rPr lang="en-US" altLang="ko-KR" sz="1600" kern="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LinkedIn : https://</a:t>
            </a:r>
            <a:r>
              <a:rPr lang="en-US" altLang="ko-KR" sz="1600" kern="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linkedin.com</a:t>
            </a:r>
            <a:r>
              <a:rPr lang="en-US" altLang="ko-KR" sz="1600" kern="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/in/</a:t>
            </a:r>
            <a:r>
              <a:rPr lang="en-US" altLang="ko-KR" sz="1600" kern="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yooniversedev</a:t>
            </a:r>
            <a:endParaRPr lang="en-US" altLang="ko-KR" sz="1600" kern="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  <a:spcBef>
                <a:spcPts val="100"/>
              </a:spcBef>
            </a:pPr>
            <a:r>
              <a:rPr lang="en-US" altLang="ko-KR" sz="1600" kern="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Blog : https://</a:t>
            </a:r>
            <a:r>
              <a:rPr lang="en-US" altLang="ko-KR" sz="1600" kern="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changhyeon.net</a:t>
            </a:r>
            <a:endParaRPr lang="en-US" altLang="ko-KR" sz="1600" kern="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7" name="Picture 2" descr="AWS Certified Solutions Architect – Associate - Credly">
            <a:extLst>
              <a:ext uri="{FF2B5EF4-FFF2-40B4-BE49-F238E27FC236}">
                <a16:creationId xmlns:a16="http://schemas.microsoft.com/office/drawing/2014/main" id="{8E37C0E8-6B56-FBB1-5A6E-148F3E0A7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657600"/>
            <a:ext cx="1334775" cy="133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350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900" y="2650058"/>
            <a:ext cx="7661275" cy="690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475"/>
              </a:lnSpc>
              <a:spcBef>
                <a:spcPts val="100"/>
              </a:spcBef>
            </a:pPr>
            <a:r>
              <a:rPr lang="en-US" sz="4200" b="1" dirty="0">
                <a:latin typeface="Helvetica" pitchFamily="2" charset="0"/>
                <a:cs typeface="Malgun Gothic"/>
              </a:rPr>
              <a:t>CI / CD</a:t>
            </a:r>
            <a:endParaRPr lang="en-US" sz="4200" dirty="0">
              <a:latin typeface="Helvetica" pitchFamily="2" charset="0"/>
              <a:cs typeface="Malgun Gothic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35" dirty="0"/>
              <a:t>©</a:t>
            </a:r>
            <a:r>
              <a:rPr spc="-25" dirty="0"/>
              <a:t> </a:t>
            </a:r>
            <a:r>
              <a:rPr spc="10" dirty="0"/>
              <a:t>2023,</a:t>
            </a:r>
            <a:r>
              <a:rPr spc="-10" dirty="0"/>
              <a:t> </a:t>
            </a:r>
            <a:r>
              <a:rPr spc="15" dirty="0"/>
              <a:t>Amazon</a:t>
            </a:r>
            <a:r>
              <a:rPr spc="-20" dirty="0"/>
              <a:t> </a:t>
            </a:r>
            <a:r>
              <a:rPr spc="10" dirty="0"/>
              <a:t>Web</a:t>
            </a:r>
            <a:r>
              <a:rPr spc="-20" dirty="0"/>
              <a:t> </a:t>
            </a:r>
            <a:r>
              <a:rPr spc="-10" dirty="0"/>
              <a:t>Services,</a:t>
            </a:r>
            <a:r>
              <a:rPr spc="-40" dirty="0"/>
              <a:t> </a:t>
            </a:r>
            <a:r>
              <a:rPr spc="-20" dirty="0"/>
              <a:t>Inc.</a:t>
            </a:r>
            <a:r>
              <a:rPr spc="-30" dirty="0"/>
              <a:t> </a:t>
            </a:r>
            <a:r>
              <a:rPr spc="5" dirty="0"/>
              <a:t>or</a:t>
            </a:r>
            <a:r>
              <a:rPr spc="-15" dirty="0"/>
              <a:t> </a:t>
            </a:r>
            <a:r>
              <a:rPr spc="-5" dirty="0"/>
              <a:t>its</a:t>
            </a:r>
            <a:r>
              <a:rPr spc="-35" dirty="0"/>
              <a:t> </a:t>
            </a:r>
            <a:r>
              <a:rPr spc="-15" dirty="0"/>
              <a:t>affiliates.</a:t>
            </a:r>
          </a:p>
        </p:txBody>
      </p:sp>
    </p:spTree>
    <p:extLst>
      <p:ext uri="{BB962C8B-B14F-4D97-AF65-F5344CB8AC3E}">
        <p14:creationId xmlns:p14="http://schemas.microsoft.com/office/powerpoint/2010/main" val="735906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6">
            <a:extLst>
              <a:ext uri="{FF2B5EF4-FFF2-40B4-BE49-F238E27FC236}">
                <a16:creationId xmlns:a16="http://schemas.microsoft.com/office/drawing/2014/main" id="{11251822-466F-01CA-A349-53AFC9A161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100" y="226821"/>
            <a:ext cx="75565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4000" spc="265" dirty="0">
                <a:latin typeface="Helvetica" pitchFamily="2" charset="0"/>
              </a:rPr>
              <a:t>AWS</a:t>
            </a:r>
            <a:r>
              <a:rPr lang="ko-KR" altLang="en-US" sz="4000" spc="265" dirty="0">
                <a:latin typeface="Helvetica" pitchFamily="2" charset="0"/>
              </a:rPr>
              <a:t> </a:t>
            </a:r>
            <a:r>
              <a:rPr lang="en-US" altLang="ko-KR" sz="4000" spc="265" dirty="0">
                <a:latin typeface="Helvetica" pitchFamily="2" charset="0"/>
              </a:rPr>
              <a:t>Amplify</a:t>
            </a:r>
            <a:endParaRPr sz="4000" dirty="0">
              <a:latin typeface="Helvetica" pitchFamily="2" charset="0"/>
            </a:endParaRPr>
          </a:p>
        </p:txBody>
      </p:sp>
      <p:pic>
        <p:nvPicPr>
          <p:cNvPr id="1026" name="Picture 2" descr="Trying Out Various Settings for AWS Amplify Publishing - DEV Community">
            <a:extLst>
              <a:ext uri="{FF2B5EF4-FFF2-40B4-BE49-F238E27FC236}">
                <a16:creationId xmlns:a16="http://schemas.microsoft.com/office/drawing/2014/main" id="{5B40DF5A-3C86-731E-0931-C8B0FC18C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889000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ject 9">
            <a:extLst>
              <a:ext uri="{FF2B5EF4-FFF2-40B4-BE49-F238E27FC236}">
                <a16:creationId xmlns:a16="http://schemas.microsoft.com/office/drawing/2014/main" id="{2E055B91-D332-8E31-6D4B-5C6FB0C8934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76600" y="1295400"/>
            <a:ext cx="19812" cy="46001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6D6A6E-27A9-3839-9A92-1AF2F414BAED}"/>
              </a:ext>
            </a:extLst>
          </p:cNvPr>
          <p:cNvSpPr txBox="1"/>
          <p:nvPr/>
        </p:nvSpPr>
        <p:spPr>
          <a:xfrm>
            <a:off x="3657600" y="1676400"/>
            <a:ext cx="7656576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간편한 사용 </a:t>
            </a:r>
            <a:r>
              <a:rPr lang="en-US" altLang="ko-KR" dirty="0">
                <a:solidFill>
                  <a:schemeClr val="bg1"/>
                </a:solidFill>
              </a:rPr>
              <a:t>–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레포지토리와</a:t>
            </a:r>
            <a:r>
              <a:rPr lang="ko-KR" altLang="en-US" dirty="0">
                <a:solidFill>
                  <a:schemeClr val="bg1"/>
                </a:solidFill>
              </a:rPr>
              <a:t> 연동만 하면 </a:t>
            </a:r>
            <a:r>
              <a:rPr lang="ko-KR" altLang="en-US" dirty="0" err="1">
                <a:solidFill>
                  <a:schemeClr val="bg1"/>
                </a:solidFill>
              </a:rPr>
              <a:t>알잘딱깔센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확장성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가용성 </a:t>
            </a:r>
            <a:r>
              <a:rPr lang="en-US" altLang="ko-KR" dirty="0">
                <a:solidFill>
                  <a:schemeClr val="bg1"/>
                </a:solidFill>
              </a:rPr>
              <a:t>–</a:t>
            </a:r>
            <a:r>
              <a:rPr lang="ko-KR" altLang="en-US" dirty="0">
                <a:solidFill>
                  <a:schemeClr val="bg1"/>
                </a:solidFill>
              </a:rPr>
              <a:t> 완전 관리형 서비스로 자체적으로 모니터링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	</a:t>
            </a:r>
            <a:r>
              <a:rPr lang="ko-KR" altLang="en-US" dirty="0">
                <a:solidFill>
                  <a:schemeClr val="bg1"/>
                </a:solidFill>
              </a:rPr>
              <a:t>               </a:t>
            </a:r>
            <a:r>
              <a:rPr lang="ko-KR" altLang="en-US" dirty="0" err="1">
                <a:solidFill>
                  <a:schemeClr val="bg1"/>
                </a:solidFill>
              </a:rPr>
              <a:t>로드밸런싱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보안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CDN,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SSL</a:t>
            </a:r>
            <a:r>
              <a:rPr lang="ko-KR" altLang="en-US" dirty="0">
                <a:solidFill>
                  <a:schemeClr val="bg1"/>
                </a:solidFill>
              </a:rPr>
              <a:t> 등등 알아서 함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</a:rPr>
              <a:t>프리티어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–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12</a:t>
            </a:r>
            <a:r>
              <a:rPr lang="ko-KR" altLang="en-US" dirty="0">
                <a:solidFill>
                  <a:schemeClr val="bg1"/>
                </a:solidFill>
              </a:rPr>
              <a:t>개월 제한된 리소스 안에서 무료 사용 가능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자체 도메인 제공 </a:t>
            </a:r>
            <a:r>
              <a:rPr lang="en-US" altLang="ko-KR" dirty="0">
                <a:solidFill>
                  <a:schemeClr val="bg1"/>
                </a:solidFill>
              </a:rPr>
              <a:t>–</a:t>
            </a:r>
            <a:r>
              <a:rPr lang="ko-KR" altLang="en-US" dirty="0">
                <a:solidFill>
                  <a:schemeClr val="bg1"/>
                </a:solidFill>
              </a:rPr>
              <a:t> 도메인을 구매하지 않아도 자체 생성된 도메인 제공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835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6">
            <a:extLst>
              <a:ext uri="{FF2B5EF4-FFF2-40B4-BE49-F238E27FC236}">
                <a16:creationId xmlns:a16="http://schemas.microsoft.com/office/drawing/2014/main" id="{11251822-466F-01CA-A349-53AFC9A161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100" y="226821"/>
            <a:ext cx="75565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4000" spc="265" dirty="0">
                <a:latin typeface="Helvetica" pitchFamily="2" charset="0"/>
              </a:rPr>
              <a:t>AWS</a:t>
            </a:r>
            <a:r>
              <a:rPr lang="ko-KR" altLang="en-US" sz="4000" spc="265" dirty="0">
                <a:latin typeface="Helvetica" pitchFamily="2" charset="0"/>
              </a:rPr>
              <a:t> </a:t>
            </a:r>
            <a:r>
              <a:rPr lang="en-US" altLang="ko-KR" sz="4000" spc="265" dirty="0">
                <a:latin typeface="Helvetica" pitchFamily="2" charset="0"/>
              </a:rPr>
              <a:t>App Runner</a:t>
            </a:r>
            <a:endParaRPr sz="4000" dirty="0">
              <a:latin typeface="Helvetica" pitchFamily="2" charset="0"/>
            </a:endParaRPr>
          </a:p>
        </p:txBody>
      </p:sp>
      <p:pic>
        <p:nvPicPr>
          <p:cNvPr id="1028" name="Picture 4" descr="2022, Amazon Web Services, Inc. or its affiliates. All rights reserved.">
            <a:extLst>
              <a:ext uri="{FF2B5EF4-FFF2-40B4-BE49-F238E27FC236}">
                <a16:creationId xmlns:a16="http://schemas.microsoft.com/office/drawing/2014/main" id="{1B2F7D98-145C-B410-F1D2-820D41AC4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00" y="2891771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object 9">
            <a:extLst>
              <a:ext uri="{FF2B5EF4-FFF2-40B4-BE49-F238E27FC236}">
                <a16:creationId xmlns:a16="http://schemas.microsoft.com/office/drawing/2014/main" id="{71CC3157-BB2F-2BB2-8C28-FB552EB483E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76600" y="1295400"/>
            <a:ext cx="19812" cy="46001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F514CD-0526-B9C6-81BB-06E23C64BAF7}"/>
              </a:ext>
            </a:extLst>
          </p:cNvPr>
          <p:cNvSpPr txBox="1"/>
          <p:nvPr/>
        </p:nvSpPr>
        <p:spPr>
          <a:xfrm>
            <a:off x="3657600" y="1676400"/>
            <a:ext cx="7656576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간편한 배포 </a:t>
            </a:r>
            <a:r>
              <a:rPr lang="en-US" altLang="ko-KR" dirty="0">
                <a:solidFill>
                  <a:schemeClr val="bg1"/>
                </a:solidFill>
              </a:rPr>
              <a:t>–</a:t>
            </a:r>
            <a:r>
              <a:rPr lang="ko-KR" altLang="en-US" dirty="0">
                <a:solidFill>
                  <a:schemeClr val="bg1"/>
                </a:solidFill>
              </a:rPr>
              <a:t> 컨테이너 이미지만 업로드 하면 </a:t>
            </a:r>
            <a:r>
              <a:rPr lang="ko-KR" altLang="en-US" dirty="0" err="1">
                <a:solidFill>
                  <a:schemeClr val="bg1"/>
                </a:solidFill>
              </a:rPr>
              <a:t>알잘딱깔센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확장성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가용성 </a:t>
            </a:r>
            <a:r>
              <a:rPr lang="en-US" altLang="ko-KR" dirty="0">
                <a:solidFill>
                  <a:schemeClr val="bg1"/>
                </a:solidFill>
              </a:rPr>
              <a:t>–</a:t>
            </a:r>
            <a:r>
              <a:rPr lang="ko-KR" altLang="en-US" dirty="0">
                <a:solidFill>
                  <a:schemeClr val="bg1"/>
                </a:solidFill>
              </a:rPr>
              <a:t> 컨테이너 완전 관리형 서비스로 자체적으로 모니터링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	</a:t>
            </a:r>
            <a:r>
              <a:rPr lang="ko-KR" altLang="en-US" dirty="0">
                <a:solidFill>
                  <a:schemeClr val="bg1"/>
                </a:solidFill>
              </a:rPr>
              <a:t>               </a:t>
            </a:r>
            <a:r>
              <a:rPr lang="ko-KR" altLang="en-US" dirty="0" err="1">
                <a:solidFill>
                  <a:schemeClr val="bg1"/>
                </a:solidFill>
              </a:rPr>
              <a:t>로드밸런싱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보안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CDN</a:t>
            </a:r>
            <a:r>
              <a:rPr lang="ko-KR" altLang="en-US" dirty="0">
                <a:solidFill>
                  <a:schemeClr val="bg1"/>
                </a:solidFill>
              </a:rPr>
              <a:t> 등등 알아서 함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저렴한 비용 </a:t>
            </a:r>
            <a:r>
              <a:rPr lang="en-US" altLang="ko-KR" dirty="0">
                <a:solidFill>
                  <a:schemeClr val="bg1"/>
                </a:solidFill>
              </a:rPr>
              <a:t>–</a:t>
            </a:r>
            <a:r>
              <a:rPr lang="ko-KR" altLang="en-US" dirty="0">
                <a:solidFill>
                  <a:schemeClr val="bg1"/>
                </a:solidFill>
              </a:rPr>
              <a:t> 딱 </a:t>
            </a:r>
            <a:r>
              <a:rPr lang="ko-KR" altLang="en-US" dirty="0" err="1">
                <a:solidFill>
                  <a:schemeClr val="bg1"/>
                </a:solidFill>
              </a:rPr>
              <a:t>쓴만큼만</a:t>
            </a:r>
            <a:r>
              <a:rPr lang="ko-KR" altLang="en-US" dirty="0">
                <a:solidFill>
                  <a:schemeClr val="bg1"/>
                </a:solidFill>
              </a:rPr>
              <a:t> 내면 됨</a:t>
            </a:r>
            <a:r>
              <a:rPr lang="en-US" altLang="ko-KR" dirty="0">
                <a:solidFill>
                  <a:schemeClr val="bg1"/>
                </a:solidFill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결론 </a:t>
            </a:r>
            <a:r>
              <a:rPr lang="en-US" altLang="ko-KR" dirty="0">
                <a:solidFill>
                  <a:schemeClr val="bg1"/>
                </a:solidFill>
              </a:rPr>
              <a:t>-&gt;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AWS Amplify</a:t>
            </a:r>
            <a:r>
              <a:rPr lang="ko-KR" altLang="en-US" dirty="0">
                <a:solidFill>
                  <a:schemeClr val="bg1"/>
                </a:solidFill>
              </a:rPr>
              <a:t>와 </a:t>
            </a:r>
            <a:r>
              <a:rPr lang="en-US" altLang="ko-KR" dirty="0">
                <a:solidFill>
                  <a:schemeClr val="bg1"/>
                </a:solidFill>
              </a:rPr>
              <a:t>EC2</a:t>
            </a:r>
            <a:r>
              <a:rPr lang="ko-KR" altLang="en-US" dirty="0">
                <a:solidFill>
                  <a:schemeClr val="bg1"/>
                </a:solidFill>
              </a:rPr>
              <a:t>에 직접 </a:t>
            </a:r>
            <a:r>
              <a:rPr lang="en-US" altLang="ko-KR" dirty="0">
                <a:solidFill>
                  <a:schemeClr val="bg1"/>
                </a:solidFill>
              </a:rPr>
              <a:t>CI/CD</a:t>
            </a:r>
            <a:r>
              <a:rPr lang="ko-KR" altLang="en-US" dirty="0">
                <a:solidFill>
                  <a:schemeClr val="bg1"/>
                </a:solidFill>
              </a:rPr>
              <a:t> 세팅하는 것의 중간 녀석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526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6">
            <a:extLst>
              <a:ext uri="{FF2B5EF4-FFF2-40B4-BE49-F238E27FC236}">
                <a16:creationId xmlns:a16="http://schemas.microsoft.com/office/drawing/2014/main" id="{11251822-466F-01CA-A349-53AFC9A161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100" y="226821"/>
            <a:ext cx="75565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4000" spc="265" dirty="0" err="1">
                <a:latin typeface="Helvetica" pitchFamily="2" charset="0"/>
              </a:rPr>
              <a:t>Vercel</a:t>
            </a:r>
            <a:endParaRPr sz="4000" dirty="0">
              <a:latin typeface="Helvetica" pitchFamily="2" charset="0"/>
            </a:endParaRPr>
          </a:p>
        </p:txBody>
      </p:sp>
      <p:pic>
        <p:nvPicPr>
          <p:cNvPr id="1032" name="Picture 8" descr="Vercel Logo PNG vector in SVG, PDF, AI, CDR format">
            <a:extLst>
              <a:ext uri="{FF2B5EF4-FFF2-40B4-BE49-F238E27FC236}">
                <a16:creationId xmlns:a16="http://schemas.microsoft.com/office/drawing/2014/main" id="{3DF92601-04AA-A5AF-0CB0-32FC2BE85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889000"/>
            <a:ext cx="239833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object 9">
            <a:extLst>
              <a:ext uri="{FF2B5EF4-FFF2-40B4-BE49-F238E27FC236}">
                <a16:creationId xmlns:a16="http://schemas.microsoft.com/office/drawing/2014/main" id="{66135DC9-8785-EE68-53CD-6C6A7391077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76600" y="1295400"/>
            <a:ext cx="19812" cy="46001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DDF1CF-000C-6BB0-4281-EF522F29E1D4}"/>
              </a:ext>
            </a:extLst>
          </p:cNvPr>
          <p:cNvSpPr txBox="1"/>
          <p:nvPr/>
        </p:nvSpPr>
        <p:spPr>
          <a:xfrm>
            <a:off x="3657600" y="1676400"/>
            <a:ext cx="7656576" cy="420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간편한 사용 </a:t>
            </a:r>
            <a:r>
              <a:rPr lang="en-US" altLang="ko-KR" dirty="0">
                <a:solidFill>
                  <a:schemeClr val="bg1"/>
                </a:solidFill>
              </a:rPr>
              <a:t>–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레포지토리와</a:t>
            </a:r>
            <a:r>
              <a:rPr lang="ko-KR" altLang="en-US" dirty="0">
                <a:solidFill>
                  <a:schemeClr val="bg1"/>
                </a:solidFill>
              </a:rPr>
              <a:t> 연동만 하면 </a:t>
            </a:r>
            <a:r>
              <a:rPr lang="ko-KR" altLang="en-US" dirty="0" err="1">
                <a:solidFill>
                  <a:schemeClr val="bg1"/>
                </a:solidFill>
              </a:rPr>
              <a:t>알잘딱깔센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확장성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가용성 </a:t>
            </a:r>
            <a:r>
              <a:rPr lang="en-US" altLang="ko-KR" dirty="0">
                <a:solidFill>
                  <a:schemeClr val="bg1"/>
                </a:solidFill>
              </a:rPr>
              <a:t>–</a:t>
            </a:r>
            <a:r>
              <a:rPr lang="ko-KR" altLang="en-US" dirty="0">
                <a:solidFill>
                  <a:schemeClr val="bg1"/>
                </a:solidFill>
              </a:rPr>
              <a:t> 완전 관리형 서비스로 자체적으로 모니터링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</a:rPr>
              <a:t>	</a:t>
            </a:r>
            <a:r>
              <a:rPr lang="ko-KR" altLang="en-US" dirty="0">
                <a:solidFill>
                  <a:schemeClr val="bg1"/>
                </a:solidFill>
              </a:rPr>
              <a:t>               </a:t>
            </a:r>
            <a:r>
              <a:rPr lang="ko-KR" altLang="en-US" dirty="0" err="1">
                <a:solidFill>
                  <a:schemeClr val="bg1"/>
                </a:solidFill>
              </a:rPr>
              <a:t>로드밸런싱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보안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CDN, SLL</a:t>
            </a:r>
            <a:r>
              <a:rPr lang="ko-KR" altLang="en-US" dirty="0">
                <a:solidFill>
                  <a:schemeClr val="bg1"/>
                </a:solidFill>
              </a:rPr>
              <a:t> 등등 알아서 함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저렴 </a:t>
            </a:r>
            <a:r>
              <a:rPr lang="ko-KR" altLang="en-US" dirty="0" err="1">
                <a:solidFill>
                  <a:schemeClr val="bg1"/>
                </a:solidFill>
              </a:rPr>
              <a:t>할수도</a:t>
            </a:r>
            <a:r>
              <a:rPr lang="ko-KR" altLang="en-US" dirty="0">
                <a:solidFill>
                  <a:schemeClr val="bg1"/>
                </a:solidFill>
              </a:rPr>
              <a:t> 있는 비용 </a:t>
            </a:r>
            <a:r>
              <a:rPr lang="en-US" altLang="ko-KR" dirty="0">
                <a:solidFill>
                  <a:schemeClr val="bg1"/>
                </a:solidFill>
              </a:rPr>
              <a:t>–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깃헙</a:t>
            </a:r>
            <a:r>
              <a:rPr lang="ko-KR" altLang="en-US" dirty="0">
                <a:solidFill>
                  <a:schemeClr val="bg1"/>
                </a:solidFill>
              </a:rPr>
              <a:t> 조직을 사용하지 않거나 유저가 적다면              </a:t>
            </a:r>
            <a:r>
              <a:rPr lang="en-US" altLang="ko-KR" dirty="0">
                <a:solidFill>
                  <a:schemeClr val="bg1"/>
                </a:solidFill>
              </a:rPr>
              <a:t>		</a:t>
            </a:r>
            <a:r>
              <a:rPr lang="ko-KR" altLang="en-US" dirty="0">
                <a:solidFill>
                  <a:schemeClr val="bg1"/>
                </a:solidFill>
              </a:rPr>
              <a:t>           무료일지도</a:t>
            </a:r>
            <a:r>
              <a:rPr lang="en-US" altLang="ko-KR" dirty="0">
                <a:solidFill>
                  <a:schemeClr val="bg1"/>
                </a:solidFill>
              </a:rPr>
              <a:t>…PRO</a:t>
            </a:r>
            <a:r>
              <a:rPr lang="ko-KR" altLang="en-US" dirty="0">
                <a:solidFill>
                  <a:schemeClr val="bg1"/>
                </a:solidFill>
              </a:rPr>
              <a:t>플랜은 다소 부담스러운 가격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자체 도메인 제공 </a:t>
            </a:r>
            <a:r>
              <a:rPr lang="en-US" altLang="ko-KR" dirty="0">
                <a:solidFill>
                  <a:schemeClr val="bg1"/>
                </a:solidFill>
              </a:rPr>
              <a:t>–</a:t>
            </a:r>
            <a:r>
              <a:rPr lang="ko-KR" altLang="en-US" dirty="0">
                <a:solidFill>
                  <a:schemeClr val="bg1"/>
                </a:solidFill>
              </a:rPr>
              <a:t> 도메인을 구매하지 않아도 자체 생성된 도메인 제공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13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900" y="2650058"/>
            <a:ext cx="7661275" cy="690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475"/>
              </a:lnSpc>
              <a:spcBef>
                <a:spcPts val="100"/>
              </a:spcBef>
            </a:pPr>
            <a:r>
              <a:rPr lang="en-US" sz="4200" b="1" dirty="0">
                <a:latin typeface="Helvetica" pitchFamily="2" charset="0"/>
                <a:cs typeface="Malgun Gothic"/>
              </a:rPr>
              <a:t>Apple App Store Review</a:t>
            </a:r>
            <a:endParaRPr lang="en-US" sz="4200" dirty="0">
              <a:latin typeface="Helvetica" pitchFamily="2" charset="0"/>
              <a:cs typeface="Malgun Gothic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35" dirty="0"/>
              <a:t>©</a:t>
            </a:r>
            <a:r>
              <a:rPr spc="-25" dirty="0"/>
              <a:t> </a:t>
            </a:r>
            <a:r>
              <a:rPr spc="10" dirty="0"/>
              <a:t>2023,</a:t>
            </a:r>
            <a:r>
              <a:rPr spc="-10" dirty="0"/>
              <a:t> </a:t>
            </a:r>
            <a:r>
              <a:rPr spc="15" dirty="0"/>
              <a:t>Amazon</a:t>
            </a:r>
            <a:r>
              <a:rPr spc="-20" dirty="0"/>
              <a:t> </a:t>
            </a:r>
            <a:r>
              <a:rPr spc="10" dirty="0"/>
              <a:t>Web</a:t>
            </a:r>
            <a:r>
              <a:rPr spc="-20" dirty="0"/>
              <a:t> </a:t>
            </a:r>
            <a:r>
              <a:rPr spc="-10" dirty="0"/>
              <a:t>Services,</a:t>
            </a:r>
            <a:r>
              <a:rPr spc="-40" dirty="0"/>
              <a:t> </a:t>
            </a:r>
            <a:r>
              <a:rPr spc="-20" dirty="0"/>
              <a:t>Inc.</a:t>
            </a:r>
            <a:r>
              <a:rPr spc="-30" dirty="0"/>
              <a:t> </a:t>
            </a:r>
            <a:r>
              <a:rPr spc="5" dirty="0"/>
              <a:t>or</a:t>
            </a:r>
            <a:r>
              <a:rPr spc="-15" dirty="0"/>
              <a:t> </a:t>
            </a:r>
            <a:r>
              <a:rPr spc="-5" dirty="0"/>
              <a:t>its</a:t>
            </a:r>
            <a:r>
              <a:rPr spc="-35" dirty="0"/>
              <a:t> </a:t>
            </a:r>
            <a:r>
              <a:rPr spc="-15" dirty="0"/>
              <a:t>affiliates.</a:t>
            </a:r>
          </a:p>
        </p:txBody>
      </p:sp>
    </p:spTree>
    <p:extLst>
      <p:ext uri="{BB962C8B-B14F-4D97-AF65-F5344CB8AC3E}">
        <p14:creationId xmlns:p14="http://schemas.microsoft.com/office/powerpoint/2010/main" val="2946260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6">
            <a:extLst>
              <a:ext uri="{FF2B5EF4-FFF2-40B4-BE49-F238E27FC236}">
                <a16:creationId xmlns:a16="http://schemas.microsoft.com/office/drawing/2014/main" id="{11251822-466F-01CA-A349-53AFC9A161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100" y="226821"/>
            <a:ext cx="75565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4000" spc="265" dirty="0">
                <a:latin typeface="Helvetica" pitchFamily="2" charset="0"/>
              </a:rPr>
              <a:t>악명높은 </a:t>
            </a:r>
            <a:r>
              <a:rPr lang="en-US" altLang="ko-KR" sz="4000" spc="265" dirty="0">
                <a:latin typeface="Helvetica" pitchFamily="2" charset="0"/>
              </a:rPr>
              <a:t>App Store Review…</a:t>
            </a:r>
            <a:endParaRPr sz="4000" dirty="0"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FF67A9-55FD-F17E-1DD4-7B042A9C4042}"/>
              </a:ext>
            </a:extLst>
          </p:cNvPr>
          <p:cNvSpPr txBox="1"/>
          <p:nvPr/>
        </p:nvSpPr>
        <p:spPr>
          <a:xfrm>
            <a:off x="76200" y="1066800"/>
            <a:ext cx="944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기존 </a:t>
            </a:r>
            <a:r>
              <a:rPr lang="ko-KR" altLang="en-US" sz="2800" dirty="0" err="1">
                <a:solidFill>
                  <a:schemeClr val="bg1"/>
                </a:solidFill>
              </a:rPr>
              <a:t>웹이랑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</a:rPr>
              <a:t>다른게</a:t>
            </a:r>
            <a:r>
              <a:rPr lang="ko-KR" altLang="en-US" sz="2800" dirty="0">
                <a:solidFill>
                  <a:schemeClr val="bg1"/>
                </a:solidFill>
              </a:rPr>
              <a:t> 뭐냐</a:t>
            </a:r>
            <a:r>
              <a:rPr lang="en-US" altLang="ko-KR" sz="2800" dirty="0">
                <a:solidFill>
                  <a:schemeClr val="bg1"/>
                </a:solidFill>
              </a:rPr>
              <a:t>?</a:t>
            </a:r>
            <a:endParaRPr lang="en-KR" sz="28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0AE85C-31ED-D0F0-0726-5FC95AE11B9A}"/>
              </a:ext>
            </a:extLst>
          </p:cNvPr>
          <p:cNvSpPr txBox="1"/>
          <p:nvPr/>
        </p:nvSpPr>
        <p:spPr>
          <a:xfrm>
            <a:off x="685800" y="2194080"/>
            <a:ext cx="944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유저의 네트워크가  불안정 한 경우 핸들링 처리 </a:t>
            </a:r>
            <a:r>
              <a:rPr lang="ko-KR" altLang="en-US" sz="2800" dirty="0" err="1">
                <a:solidFill>
                  <a:schemeClr val="bg1"/>
                </a:solidFill>
              </a:rPr>
              <a:t>해야한다</a:t>
            </a:r>
            <a:endParaRPr lang="en-KR" sz="2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ACD086-6C6D-71C5-5903-36909988BAED}"/>
              </a:ext>
            </a:extLst>
          </p:cNvPr>
          <p:cNvSpPr txBox="1"/>
          <p:nvPr/>
        </p:nvSpPr>
        <p:spPr>
          <a:xfrm>
            <a:off x="990600" y="2757720"/>
            <a:ext cx="944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커뮤니티가 있다면 숨김</a:t>
            </a:r>
            <a:r>
              <a:rPr lang="en-US" altLang="ko-KR" sz="2800" dirty="0">
                <a:solidFill>
                  <a:schemeClr val="bg1"/>
                </a:solidFill>
              </a:rPr>
              <a:t>,</a:t>
            </a:r>
            <a:r>
              <a:rPr lang="ko-KR" altLang="en-US" sz="2800" dirty="0">
                <a:solidFill>
                  <a:schemeClr val="bg1"/>
                </a:solidFill>
              </a:rPr>
              <a:t> 차단</a:t>
            </a:r>
            <a:r>
              <a:rPr lang="en-US" altLang="ko-KR" sz="2800" dirty="0">
                <a:solidFill>
                  <a:schemeClr val="bg1"/>
                </a:solidFill>
              </a:rPr>
              <a:t>,</a:t>
            </a:r>
            <a:r>
              <a:rPr lang="ko-KR" altLang="en-US" sz="2800" dirty="0">
                <a:solidFill>
                  <a:schemeClr val="bg1"/>
                </a:solidFill>
              </a:rPr>
              <a:t> 신고기능</a:t>
            </a:r>
            <a:r>
              <a:rPr lang="en-US" altLang="ko-KR" sz="2800" dirty="0">
                <a:solidFill>
                  <a:schemeClr val="bg1"/>
                </a:solidFill>
              </a:rPr>
              <a:t>,</a:t>
            </a:r>
            <a:r>
              <a:rPr lang="ko-KR" altLang="en-US" sz="2800" dirty="0">
                <a:solidFill>
                  <a:schemeClr val="bg1"/>
                </a:solidFill>
              </a:rPr>
              <a:t> 탈퇴 넣어라</a:t>
            </a:r>
            <a:endParaRPr lang="en-KR" sz="2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8E339C-77DB-A884-B31C-9B2088DFB5CB}"/>
              </a:ext>
            </a:extLst>
          </p:cNvPr>
          <p:cNvSpPr txBox="1"/>
          <p:nvPr/>
        </p:nvSpPr>
        <p:spPr>
          <a:xfrm>
            <a:off x="381000" y="1630440"/>
            <a:ext cx="944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권한 받는 이유 상세하게 써라</a:t>
            </a:r>
            <a:endParaRPr lang="en-KR" sz="2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69998-F3F7-4A1D-68CC-CA7FF27B5D81}"/>
              </a:ext>
            </a:extLst>
          </p:cNvPr>
          <p:cNvSpPr txBox="1"/>
          <p:nvPr/>
        </p:nvSpPr>
        <p:spPr>
          <a:xfrm>
            <a:off x="1219200" y="3321360"/>
            <a:ext cx="944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</a:rPr>
              <a:t>소셜로그인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</a:rPr>
              <a:t>넣을거면</a:t>
            </a:r>
            <a:r>
              <a:rPr lang="ko-KR" altLang="en-US" sz="2800" dirty="0">
                <a:solidFill>
                  <a:schemeClr val="bg1"/>
                </a:solidFill>
              </a:rPr>
              <a:t> 애플 꼭 넣어라</a:t>
            </a:r>
            <a:endParaRPr lang="en-KR" sz="2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F64BE1-DF08-96E0-81D3-368F9F778E5F}"/>
              </a:ext>
            </a:extLst>
          </p:cNvPr>
          <p:cNvSpPr txBox="1"/>
          <p:nvPr/>
        </p:nvSpPr>
        <p:spPr>
          <a:xfrm>
            <a:off x="1371600" y="3885000"/>
            <a:ext cx="1066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Apple</a:t>
            </a:r>
            <a:r>
              <a:rPr lang="ko-KR" altLang="en-US" sz="2800" dirty="0">
                <a:solidFill>
                  <a:schemeClr val="bg1"/>
                </a:solidFill>
              </a:rPr>
              <a:t>로 시작하기면 원터치 로그인 되어야지 추가적인 정보 </a:t>
            </a:r>
            <a:r>
              <a:rPr lang="ko-KR" altLang="en-US" sz="2800" dirty="0" err="1">
                <a:solidFill>
                  <a:schemeClr val="bg1"/>
                </a:solidFill>
              </a:rPr>
              <a:t>왜받냐</a:t>
            </a:r>
            <a:endParaRPr lang="en-KR" sz="2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19DBD7-F4D7-05E3-7B9B-588AF4B18830}"/>
              </a:ext>
            </a:extLst>
          </p:cNvPr>
          <p:cNvSpPr txBox="1"/>
          <p:nvPr/>
        </p:nvSpPr>
        <p:spPr>
          <a:xfrm>
            <a:off x="1600200" y="4447255"/>
            <a:ext cx="1066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개발</a:t>
            </a:r>
            <a:r>
              <a:rPr lang="en-US" altLang="ko-KR" sz="2800" dirty="0">
                <a:solidFill>
                  <a:schemeClr val="bg1"/>
                </a:solidFill>
              </a:rPr>
              <a:t>,</a:t>
            </a:r>
            <a:r>
              <a:rPr lang="ko-KR" altLang="en-US" sz="2800" dirty="0">
                <a:solidFill>
                  <a:schemeClr val="bg1"/>
                </a:solidFill>
              </a:rPr>
              <a:t> 테스트</a:t>
            </a:r>
            <a:r>
              <a:rPr lang="en-US" altLang="ko-KR" sz="2800" dirty="0">
                <a:solidFill>
                  <a:schemeClr val="bg1"/>
                </a:solidFill>
              </a:rPr>
              <a:t>,</a:t>
            </a:r>
            <a:r>
              <a:rPr lang="ko-KR" altLang="en-US" sz="2800" dirty="0">
                <a:solidFill>
                  <a:schemeClr val="bg1"/>
                </a:solidFill>
              </a:rPr>
              <a:t> 준비중 등등 테스트성 단어</a:t>
            </a:r>
            <a:endParaRPr lang="en-KR" sz="2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B871C2-B2B8-2DFB-0C69-13D7F8CE169D}"/>
              </a:ext>
            </a:extLst>
          </p:cNvPr>
          <p:cNvSpPr txBox="1"/>
          <p:nvPr/>
        </p:nvSpPr>
        <p:spPr>
          <a:xfrm>
            <a:off x="1828800" y="4970475"/>
            <a:ext cx="1066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심사 중인데 배포 해서 </a:t>
            </a:r>
            <a:r>
              <a:rPr lang="ko-KR" altLang="en-US" sz="2800" dirty="0" err="1">
                <a:solidFill>
                  <a:schemeClr val="bg1"/>
                </a:solidFill>
              </a:rPr>
              <a:t>깜빡거림</a:t>
            </a:r>
            <a:endParaRPr lang="en-KR" sz="2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06C5E5-8862-25C7-6BBB-9BE1F263FE8A}"/>
              </a:ext>
            </a:extLst>
          </p:cNvPr>
          <p:cNvSpPr txBox="1"/>
          <p:nvPr/>
        </p:nvSpPr>
        <p:spPr>
          <a:xfrm>
            <a:off x="2057400" y="5531102"/>
            <a:ext cx="1066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스토어 이미지 우리 기준에 </a:t>
            </a:r>
            <a:r>
              <a:rPr lang="ko-KR" altLang="en-US" sz="2800" dirty="0" err="1">
                <a:solidFill>
                  <a:schemeClr val="bg1"/>
                </a:solidFill>
              </a:rPr>
              <a:t>안맞음</a:t>
            </a:r>
            <a:endParaRPr lang="en-KR" sz="2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48257E-27E5-927D-1169-E945991081FB}"/>
              </a:ext>
            </a:extLst>
          </p:cNvPr>
          <p:cNvSpPr txBox="1"/>
          <p:nvPr/>
        </p:nvSpPr>
        <p:spPr>
          <a:xfrm>
            <a:off x="2362200" y="6071937"/>
            <a:ext cx="1066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이 외 다수</a:t>
            </a:r>
            <a:r>
              <a:rPr lang="en-US" altLang="ko-KR" sz="2800" dirty="0">
                <a:solidFill>
                  <a:schemeClr val="bg1"/>
                </a:solidFill>
              </a:rPr>
              <a:t>….</a:t>
            </a:r>
            <a:endParaRPr lang="en-K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08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900" y="2650058"/>
            <a:ext cx="7661275" cy="690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475"/>
              </a:lnSpc>
              <a:spcBef>
                <a:spcPts val="100"/>
              </a:spcBef>
            </a:pPr>
            <a:r>
              <a:rPr lang="en-US" sz="4200" b="1" dirty="0">
                <a:latin typeface="Helvetica" pitchFamily="2" charset="0"/>
                <a:cs typeface="Malgun Gothic"/>
              </a:rPr>
              <a:t>Q&amp;A</a:t>
            </a:r>
            <a:endParaRPr lang="en-US" sz="4200" dirty="0">
              <a:latin typeface="Helvetica" pitchFamily="2" charset="0"/>
              <a:cs typeface="Malgun Gothic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35" dirty="0"/>
              <a:t>©</a:t>
            </a:r>
            <a:r>
              <a:rPr spc="-25" dirty="0"/>
              <a:t> </a:t>
            </a:r>
            <a:r>
              <a:rPr spc="10" dirty="0"/>
              <a:t>2023,</a:t>
            </a:r>
            <a:r>
              <a:rPr spc="-10" dirty="0"/>
              <a:t> </a:t>
            </a:r>
            <a:r>
              <a:rPr spc="15" dirty="0"/>
              <a:t>Amazon</a:t>
            </a:r>
            <a:r>
              <a:rPr spc="-20" dirty="0"/>
              <a:t> </a:t>
            </a:r>
            <a:r>
              <a:rPr spc="10" dirty="0"/>
              <a:t>Web</a:t>
            </a:r>
            <a:r>
              <a:rPr spc="-20" dirty="0"/>
              <a:t> </a:t>
            </a:r>
            <a:r>
              <a:rPr spc="-10" dirty="0"/>
              <a:t>Services,</a:t>
            </a:r>
            <a:r>
              <a:rPr spc="-40" dirty="0"/>
              <a:t> </a:t>
            </a:r>
            <a:r>
              <a:rPr spc="-20" dirty="0"/>
              <a:t>Inc.</a:t>
            </a:r>
            <a:r>
              <a:rPr spc="-30" dirty="0"/>
              <a:t> </a:t>
            </a:r>
            <a:r>
              <a:rPr spc="5" dirty="0"/>
              <a:t>or</a:t>
            </a:r>
            <a:r>
              <a:rPr spc="-15" dirty="0"/>
              <a:t> </a:t>
            </a:r>
            <a:r>
              <a:rPr spc="-5" dirty="0"/>
              <a:t>its</a:t>
            </a:r>
            <a:r>
              <a:rPr spc="-35" dirty="0"/>
              <a:t> </a:t>
            </a:r>
            <a:r>
              <a:rPr spc="-15" dirty="0"/>
              <a:t>affiliates.</a:t>
            </a:r>
          </a:p>
        </p:txBody>
      </p:sp>
    </p:spTree>
    <p:extLst>
      <p:ext uri="{BB962C8B-B14F-4D97-AF65-F5344CB8AC3E}">
        <p14:creationId xmlns:p14="http://schemas.microsoft.com/office/powerpoint/2010/main" val="10873880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6">
            <a:extLst>
              <a:ext uri="{FF2B5EF4-FFF2-40B4-BE49-F238E27FC236}">
                <a16:creationId xmlns:a16="http://schemas.microsoft.com/office/drawing/2014/main" id="{11251822-466F-01CA-A349-53AFC9A161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100" y="226821"/>
            <a:ext cx="75565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265" dirty="0">
                <a:latin typeface="Helvetica" pitchFamily="2" charset="0"/>
              </a:rPr>
              <a:t>Contact</a:t>
            </a:r>
            <a:endParaRPr sz="4000" dirty="0">
              <a:latin typeface="Helvetica" pitchFamily="2" charset="0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C1E2B19A-5945-607B-973C-12DF5C184B38}"/>
              </a:ext>
            </a:extLst>
          </p:cNvPr>
          <p:cNvSpPr txBox="1"/>
          <p:nvPr/>
        </p:nvSpPr>
        <p:spPr>
          <a:xfrm>
            <a:off x="292100" y="1111058"/>
            <a:ext cx="12341514" cy="231794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100"/>
              </a:spcBef>
            </a:pPr>
            <a:r>
              <a:rPr lang="en-US" altLang="ko-KR" sz="2000" kern="0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KakaoTalk</a:t>
            </a:r>
            <a:r>
              <a:rPr lang="en-US" altLang="ko-KR" sz="2000" kern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: hyeon0411</a:t>
            </a:r>
          </a:p>
          <a:p>
            <a:pPr>
              <a:lnSpc>
                <a:spcPct val="150000"/>
              </a:lnSpc>
              <a:spcBef>
                <a:spcPts val="100"/>
              </a:spcBef>
            </a:pPr>
            <a:r>
              <a:rPr lang="en-US" altLang="ko-KR" sz="2000" kern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Email : hyeon120411@gmail.com</a:t>
            </a:r>
          </a:p>
          <a:p>
            <a:pPr>
              <a:lnSpc>
                <a:spcPct val="150000"/>
              </a:lnSpc>
              <a:spcBef>
                <a:spcPts val="100"/>
              </a:spcBef>
            </a:pPr>
            <a:r>
              <a:rPr lang="en-US" altLang="ko-KR" sz="2000" kern="0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Github</a:t>
            </a:r>
            <a:r>
              <a:rPr lang="en-US" altLang="ko-KR" sz="2000" kern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: https://</a:t>
            </a:r>
            <a:r>
              <a:rPr lang="en-US" altLang="ko-KR" sz="2000" kern="0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github.com</a:t>
            </a:r>
            <a:r>
              <a:rPr lang="en-US" altLang="ko-KR" sz="2000" kern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</a:t>
            </a:r>
            <a:r>
              <a:rPr lang="en-US" altLang="ko-KR" sz="2000" kern="0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ChanghyeonYoon</a:t>
            </a:r>
            <a:endParaRPr lang="en-US" altLang="ko-KR" sz="2000" kern="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  <a:spcBef>
                <a:spcPts val="100"/>
              </a:spcBef>
            </a:pPr>
            <a:r>
              <a:rPr lang="en-US" altLang="ko-KR" sz="2000" kern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LinkedIn : https://</a:t>
            </a:r>
            <a:r>
              <a:rPr lang="en-US" altLang="ko-KR" sz="2000" kern="0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linkedin.com</a:t>
            </a:r>
            <a:r>
              <a:rPr lang="en-US" altLang="ko-KR" sz="2000" kern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/in/</a:t>
            </a:r>
            <a:r>
              <a:rPr lang="en-US" altLang="ko-KR" sz="2000" kern="0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yooniversedev</a:t>
            </a:r>
            <a:endParaRPr lang="en-US" altLang="ko-KR" sz="2000" kern="0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50000"/>
              </a:lnSpc>
              <a:spcBef>
                <a:spcPts val="100"/>
              </a:spcBef>
            </a:pPr>
            <a:r>
              <a:rPr lang="en-US" altLang="ko-KR" sz="2000" kern="0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Blog : https://</a:t>
            </a:r>
            <a:r>
              <a:rPr lang="en-US" altLang="ko-KR" sz="2000" kern="0" dirty="0" err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changhyeon.net</a:t>
            </a:r>
            <a:endParaRPr lang="en-US" sz="20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38552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900" y="2650058"/>
            <a:ext cx="7661275" cy="690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475"/>
              </a:lnSpc>
              <a:spcBef>
                <a:spcPts val="100"/>
              </a:spcBef>
            </a:pPr>
            <a:r>
              <a:rPr lang="en-US" sz="4200" b="1" dirty="0">
                <a:latin typeface="Helvetica" pitchFamily="2" charset="0"/>
                <a:cs typeface="Malgun Gothic"/>
              </a:rPr>
              <a:t>Thank you!</a:t>
            </a:r>
            <a:endParaRPr lang="en-US" sz="4200" dirty="0">
              <a:latin typeface="Helvetica" pitchFamily="2" charset="0"/>
              <a:cs typeface="Malgun Gothic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35" dirty="0"/>
              <a:t>©</a:t>
            </a:r>
            <a:r>
              <a:rPr spc="-25" dirty="0"/>
              <a:t> </a:t>
            </a:r>
            <a:r>
              <a:rPr spc="10" dirty="0"/>
              <a:t>2023,</a:t>
            </a:r>
            <a:r>
              <a:rPr spc="-10" dirty="0"/>
              <a:t> </a:t>
            </a:r>
            <a:r>
              <a:rPr spc="15" dirty="0"/>
              <a:t>Amazon</a:t>
            </a:r>
            <a:r>
              <a:rPr spc="-20" dirty="0"/>
              <a:t> </a:t>
            </a:r>
            <a:r>
              <a:rPr spc="10" dirty="0"/>
              <a:t>Web</a:t>
            </a:r>
            <a:r>
              <a:rPr spc="-20" dirty="0"/>
              <a:t> </a:t>
            </a:r>
            <a:r>
              <a:rPr spc="-10" dirty="0"/>
              <a:t>Services,</a:t>
            </a:r>
            <a:r>
              <a:rPr spc="-40" dirty="0"/>
              <a:t> </a:t>
            </a:r>
            <a:r>
              <a:rPr spc="-20" dirty="0"/>
              <a:t>Inc.</a:t>
            </a:r>
            <a:r>
              <a:rPr spc="-30" dirty="0"/>
              <a:t> </a:t>
            </a:r>
            <a:r>
              <a:rPr spc="5" dirty="0"/>
              <a:t>or</a:t>
            </a:r>
            <a:r>
              <a:rPr spc="-15" dirty="0"/>
              <a:t> </a:t>
            </a:r>
            <a:r>
              <a:rPr spc="-5" dirty="0"/>
              <a:t>its</a:t>
            </a:r>
            <a:r>
              <a:rPr spc="-35" dirty="0"/>
              <a:t> </a:t>
            </a:r>
            <a:r>
              <a:rPr spc="-15" dirty="0"/>
              <a:t>affiliates.</a:t>
            </a:r>
          </a:p>
        </p:txBody>
      </p:sp>
    </p:spTree>
    <p:extLst>
      <p:ext uri="{BB962C8B-B14F-4D97-AF65-F5344CB8AC3E}">
        <p14:creationId xmlns:p14="http://schemas.microsoft.com/office/powerpoint/2010/main" val="1479697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6">
            <a:extLst>
              <a:ext uri="{FF2B5EF4-FFF2-40B4-BE49-F238E27FC236}">
                <a16:creationId xmlns:a16="http://schemas.microsoft.com/office/drawing/2014/main" id="{11251822-466F-01CA-A349-53AFC9A161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100" y="226821"/>
            <a:ext cx="75565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b="0" spc="265" dirty="0">
                <a:latin typeface="Helvetica" pitchFamily="2" charset="0"/>
              </a:rPr>
              <a:t>Table of Contents</a:t>
            </a:r>
            <a:endParaRPr sz="4800" dirty="0">
              <a:latin typeface="Helvetica" pitchFamily="2" charset="0"/>
            </a:endParaRPr>
          </a:p>
        </p:txBody>
      </p:sp>
      <p:sp>
        <p:nvSpPr>
          <p:cNvPr id="40" name="object 5">
            <a:extLst>
              <a:ext uri="{FF2B5EF4-FFF2-40B4-BE49-F238E27FC236}">
                <a16:creationId xmlns:a16="http://schemas.microsoft.com/office/drawing/2014/main" id="{114B4C87-3ABA-FD09-6D60-0C6B07E35B72}"/>
              </a:ext>
            </a:extLst>
          </p:cNvPr>
          <p:cNvSpPr txBox="1"/>
          <p:nvPr/>
        </p:nvSpPr>
        <p:spPr>
          <a:xfrm>
            <a:off x="292100" y="1066800"/>
            <a:ext cx="6261100" cy="65284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7685" indent="-515620">
              <a:lnSpc>
                <a:spcPct val="150000"/>
              </a:lnSpc>
              <a:spcBef>
                <a:spcPts val="95"/>
              </a:spcBef>
              <a:buClr>
                <a:srgbClr val="FFFFFF"/>
              </a:buClr>
              <a:buSzPct val="89285"/>
              <a:buFont typeface="Trebuchet MS"/>
              <a:buAutoNum type="arabicPeriod"/>
              <a:tabLst>
                <a:tab pos="527685" algn="l"/>
                <a:tab pos="528320" algn="l"/>
              </a:tabLst>
            </a:pPr>
            <a:r>
              <a:rPr lang="en-US" sz="2800" spc="65" dirty="0">
                <a:solidFill>
                  <a:srgbClr val="FFFFFF"/>
                </a:solidFill>
                <a:latin typeface="Helvetica" pitchFamily="2" charset="0"/>
                <a:cs typeface="Trebuchet MS"/>
              </a:rPr>
              <a:t>Native App vs Hybrid App</a:t>
            </a:r>
          </a:p>
          <a:p>
            <a:pPr marL="527685" indent="-515620">
              <a:lnSpc>
                <a:spcPct val="150000"/>
              </a:lnSpc>
              <a:spcBef>
                <a:spcPts val="95"/>
              </a:spcBef>
              <a:buClr>
                <a:srgbClr val="FFFFFF"/>
              </a:buClr>
              <a:buSzPct val="89285"/>
              <a:buFont typeface="Trebuchet MS"/>
              <a:buAutoNum type="arabicPeriod"/>
              <a:tabLst>
                <a:tab pos="527685" algn="l"/>
                <a:tab pos="528320" algn="l"/>
              </a:tabLst>
            </a:pPr>
            <a:r>
              <a:rPr lang="en-US" sz="2800" spc="65" dirty="0">
                <a:solidFill>
                  <a:srgbClr val="FFFFFF"/>
                </a:solidFill>
                <a:latin typeface="Helvetica" pitchFamily="2" charset="0"/>
                <a:cs typeface="Trebuchet MS"/>
              </a:rPr>
              <a:t>Pros and Cons for Developer</a:t>
            </a:r>
          </a:p>
          <a:p>
            <a:pPr marL="527685" indent="-515620">
              <a:lnSpc>
                <a:spcPct val="150000"/>
              </a:lnSpc>
              <a:spcBef>
                <a:spcPts val="95"/>
              </a:spcBef>
              <a:buClr>
                <a:srgbClr val="FFFFFF"/>
              </a:buClr>
              <a:buSzPct val="89285"/>
              <a:buFont typeface="Trebuchet MS"/>
              <a:buAutoNum type="arabicPeriod"/>
              <a:tabLst>
                <a:tab pos="527685" algn="l"/>
                <a:tab pos="528320" algn="l"/>
              </a:tabLst>
            </a:pPr>
            <a:r>
              <a:rPr lang="en-US" sz="2800" spc="65" dirty="0">
                <a:solidFill>
                  <a:srgbClr val="FFFFFF"/>
                </a:solidFill>
                <a:latin typeface="Helvetica" pitchFamily="2" charset="0"/>
                <a:cs typeface="Trebuchet MS"/>
              </a:rPr>
              <a:t>Pros and Cons for User</a:t>
            </a:r>
          </a:p>
          <a:p>
            <a:pPr marL="527685" indent="-515620">
              <a:lnSpc>
                <a:spcPct val="150000"/>
              </a:lnSpc>
              <a:spcBef>
                <a:spcPts val="95"/>
              </a:spcBef>
              <a:buClr>
                <a:srgbClr val="FFFFFF"/>
              </a:buClr>
              <a:buSzPct val="89285"/>
              <a:buFont typeface="Trebuchet MS"/>
              <a:buAutoNum type="arabicPeriod"/>
              <a:tabLst>
                <a:tab pos="527685" algn="l"/>
                <a:tab pos="528320" algn="l"/>
              </a:tabLst>
            </a:pPr>
            <a:r>
              <a:rPr lang="en-US" sz="2800" spc="65" dirty="0">
                <a:solidFill>
                  <a:srgbClr val="FFFFFF"/>
                </a:solidFill>
                <a:latin typeface="Helvetica" pitchFamily="2" charset="0"/>
                <a:cs typeface="Trebuchet MS"/>
              </a:rPr>
              <a:t>Service Perspective</a:t>
            </a:r>
          </a:p>
          <a:p>
            <a:pPr marL="527685" indent="-515620">
              <a:lnSpc>
                <a:spcPct val="150000"/>
              </a:lnSpc>
              <a:spcBef>
                <a:spcPts val="95"/>
              </a:spcBef>
              <a:buClr>
                <a:srgbClr val="FFFFFF"/>
              </a:buClr>
              <a:buSzPct val="89285"/>
              <a:buFont typeface="Trebuchet MS"/>
              <a:buAutoNum type="arabicPeriod"/>
              <a:tabLst>
                <a:tab pos="527685" algn="l"/>
                <a:tab pos="528320" algn="l"/>
              </a:tabLst>
            </a:pPr>
            <a:r>
              <a:rPr lang="en-US" sz="2800" spc="65" dirty="0">
                <a:solidFill>
                  <a:srgbClr val="FFFFFF"/>
                </a:solidFill>
                <a:latin typeface="Helvetica" pitchFamily="2" charset="0"/>
                <a:cs typeface="Trebuchet MS"/>
              </a:rPr>
              <a:t>Develop Guidelines</a:t>
            </a:r>
          </a:p>
          <a:p>
            <a:pPr marL="527685" indent="-515620">
              <a:lnSpc>
                <a:spcPct val="150000"/>
              </a:lnSpc>
              <a:spcBef>
                <a:spcPts val="95"/>
              </a:spcBef>
              <a:buClr>
                <a:srgbClr val="FFFFFF"/>
              </a:buClr>
              <a:buSzPct val="89285"/>
              <a:buFont typeface="Trebuchet MS"/>
              <a:buAutoNum type="arabicPeriod"/>
              <a:tabLst>
                <a:tab pos="527685" algn="l"/>
                <a:tab pos="528320" algn="l"/>
              </a:tabLst>
            </a:pPr>
            <a:r>
              <a:rPr lang="en-US" sz="2800" spc="65" dirty="0">
                <a:solidFill>
                  <a:srgbClr val="FFFFFF"/>
                </a:solidFill>
                <a:latin typeface="Helvetica" pitchFamily="2" charset="0"/>
                <a:cs typeface="Trebuchet MS"/>
              </a:rPr>
              <a:t>CI / CD </a:t>
            </a:r>
          </a:p>
          <a:p>
            <a:pPr marL="527685" indent="-515620">
              <a:lnSpc>
                <a:spcPct val="150000"/>
              </a:lnSpc>
              <a:spcBef>
                <a:spcPts val="95"/>
              </a:spcBef>
              <a:buClr>
                <a:srgbClr val="FFFFFF"/>
              </a:buClr>
              <a:buSzPct val="89285"/>
              <a:buFont typeface="Trebuchet MS"/>
              <a:buAutoNum type="arabicPeriod"/>
              <a:tabLst>
                <a:tab pos="527685" algn="l"/>
                <a:tab pos="528320" algn="l"/>
              </a:tabLst>
            </a:pPr>
            <a:r>
              <a:rPr lang="en-US" sz="2800" spc="65" dirty="0">
                <a:solidFill>
                  <a:srgbClr val="FFFFFF"/>
                </a:solidFill>
                <a:latin typeface="Helvetica" pitchFamily="2" charset="0"/>
                <a:cs typeface="Trebuchet MS"/>
              </a:rPr>
              <a:t>Apple App Store Review</a:t>
            </a:r>
          </a:p>
          <a:p>
            <a:pPr marL="527685" indent="-515620">
              <a:lnSpc>
                <a:spcPct val="150000"/>
              </a:lnSpc>
              <a:spcBef>
                <a:spcPts val="95"/>
              </a:spcBef>
              <a:buClr>
                <a:srgbClr val="FFFFFF"/>
              </a:buClr>
              <a:buSzPct val="89285"/>
              <a:buFont typeface="Trebuchet MS"/>
              <a:buAutoNum type="arabicPeriod"/>
              <a:tabLst>
                <a:tab pos="527685" algn="l"/>
                <a:tab pos="528320" algn="l"/>
              </a:tabLst>
            </a:pPr>
            <a:r>
              <a:rPr lang="en-US" sz="2800" spc="65" dirty="0">
                <a:solidFill>
                  <a:srgbClr val="FFFFFF"/>
                </a:solidFill>
                <a:latin typeface="Helvetica" pitchFamily="2" charset="0"/>
                <a:cs typeface="Trebuchet MS"/>
              </a:rPr>
              <a:t>Q&amp;A</a:t>
            </a:r>
          </a:p>
          <a:p>
            <a:pPr marL="527685" indent="-515620">
              <a:lnSpc>
                <a:spcPct val="150000"/>
              </a:lnSpc>
              <a:spcBef>
                <a:spcPts val="95"/>
              </a:spcBef>
              <a:buClr>
                <a:srgbClr val="FFFFFF"/>
              </a:buClr>
              <a:buSzPct val="89285"/>
              <a:buFont typeface="Trebuchet MS"/>
              <a:buAutoNum type="arabicPeriod"/>
              <a:tabLst>
                <a:tab pos="527685" algn="l"/>
                <a:tab pos="528320" algn="l"/>
              </a:tabLst>
            </a:pPr>
            <a:endParaRPr lang="en-US" sz="2800" spc="65" dirty="0">
              <a:solidFill>
                <a:srgbClr val="FFFFFF"/>
              </a:solidFill>
              <a:latin typeface="Helvetica" pitchFamily="2" charset="0"/>
              <a:cs typeface="Trebuchet MS"/>
            </a:endParaRPr>
          </a:p>
          <a:p>
            <a:pPr marL="527685" indent="-515620">
              <a:lnSpc>
                <a:spcPct val="150000"/>
              </a:lnSpc>
              <a:spcBef>
                <a:spcPts val="95"/>
              </a:spcBef>
              <a:buClr>
                <a:srgbClr val="FFFFFF"/>
              </a:buClr>
              <a:buSzPct val="89285"/>
              <a:buFont typeface="Trebuchet MS"/>
              <a:buAutoNum type="arabicPeriod"/>
              <a:tabLst>
                <a:tab pos="527685" algn="l"/>
                <a:tab pos="528320" algn="l"/>
              </a:tabLst>
            </a:pPr>
            <a:endParaRPr sz="2800" dirty="0">
              <a:latin typeface="Helvetica" pitchFamily="2" charset="0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900" y="2650058"/>
            <a:ext cx="7661275" cy="690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475"/>
              </a:lnSpc>
              <a:spcBef>
                <a:spcPts val="100"/>
              </a:spcBef>
            </a:pPr>
            <a:r>
              <a:rPr lang="en-US" sz="4200" b="1" dirty="0">
                <a:latin typeface="Helvetica" pitchFamily="2" charset="0"/>
                <a:cs typeface="Malgun Gothic"/>
              </a:rPr>
              <a:t>Native App vs Hybrid App</a:t>
            </a:r>
            <a:endParaRPr lang="en-US" sz="4200" dirty="0">
              <a:latin typeface="Helvetica" pitchFamily="2" charset="0"/>
              <a:cs typeface="Malgun Gothic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35" dirty="0"/>
              <a:t>©</a:t>
            </a:r>
            <a:r>
              <a:rPr spc="-25" dirty="0"/>
              <a:t> </a:t>
            </a:r>
            <a:r>
              <a:rPr spc="10" dirty="0"/>
              <a:t>2023,</a:t>
            </a:r>
            <a:r>
              <a:rPr spc="-10" dirty="0"/>
              <a:t> </a:t>
            </a:r>
            <a:r>
              <a:rPr spc="15" dirty="0"/>
              <a:t>Amazon</a:t>
            </a:r>
            <a:r>
              <a:rPr spc="-20" dirty="0"/>
              <a:t> </a:t>
            </a:r>
            <a:r>
              <a:rPr spc="10" dirty="0"/>
              <a:t>Web</a:t>
            </a:r>
            <a:r>
              <a:rPr spc="-20" dirty="0"/>
              <a:t> </a:t>
            </a:r>
            <a:r>
              <a:rPr spc="-10" dirty="0"/>
              <a:t>Services,</a:t>
            </a:r>
            <a:r>
              <a:rPr spc="-40" dirty="0"/>
              <a:t> </a:t>
            </a:r>
            <a:r>
              <a:rPr spc="-20" dirty="0"/>
              <a:t>Inc.</a:t>
            </a:r>
            <a:r>
              <a:rPr spc="-30" dirty="0"/>
              <a:t> </a:t>
            </a:r>
            <a:r>
              <a:rPr spc="5" dirty="0"/>
              <a:t>or</a:t>
            </a:r>
            <a:r>
              <a:rPr spc="-15" dirty="0"/>
              <a:t> </a:t>
            </a:r>
            <a:r>
              <a:rPr spc="-5" dirty="0"/>
              <a:t>its</a:t>
            </a:r>
            <a:r>
              <a:rPr spc="-35" dirty="0"/>
              <a:t> </a:t>
            </a:r>
            <a:r>
              <a:rPr spc="-15" dirty="0"/>
              <a:t>affiliates.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6">
            <a:extLst>
              <a:ext uri="{FF2B5EF4-FFF2-40B4-BE49-F238E27FC236}">
                <a16:creationId xmlns:a16="http://schemas.microsoft.com/office/drawing/2014/main" id="{11251822-466F-01CA-A349-53AFC9A161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100" y="226821"/>
            <a:ext cx="75565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265" dirty="0">
                <a:latin typeface="Helvetica" pitchFamily="2" charset="0"/>
              </a:rPr>
              <a:t>Native App</a:t>
            </a:r>
            <a:endParaRPr sz="4000" dirty="0">
              <a:latin typeface="Helvetica" pitchFamily="2" charset="0"/>
            </a:endParaRPr>
          </a:p>
        </p:txBody>
      </p:sp>
      <p:pic>
        <p:nvPicPr>
          <p:cNvPr id="2" name="object 9">
            <a:extLst>
              <a:ext uri="{FF2B5EF4-FFF2-40B4-BE49-F238E27FC236}">
                <a16:creationId xmlns:a16="http://schemas.microsoft.com/office/drawing/2014/main" id="{413FD417-FE03-7FFD-5B4E-646E4D5DD55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86094" y="1128909"/>
            <a:ext cx="19812" cy="46001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D4280D-2D21-D483-040F-A67EDC0C0870}"/>
              </a:ext>
            </a:extLst>
          </p:cNvPr>
          <p:cNvSpPr txBox="1"/>
          <p:nvPr/>
        </p:nvSpPr>
        <p:spPr>
          <a:xfrm>
            <a:off x="381000" y="1374647"/>
            <a:ext cx="2057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500" dirty="0">
                <a:solidFill>
                  <a:schemeClr val="bg1"/>
                </a:solidFill>
              </a:rPr>
              <a:t>iOS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95982A-74EF-5F5A-31C9-61863030C6F2}"/>
              </a:ext>
            </a:extLst>
          </p:cNvPr>
          <p:cNvSpPr txBox="1"/>
          <p:nvPr/>
        </p:nvSpPr>
        <p:spPr>
          <a:xfrm>
            <a:off x="6324600" y="1374647"/>
            <a:ext cx="2057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500" dirty="0">
                <a:solidFill>
                  <a:schemeClr val="bg1"/>
                </a:solidFill>
              </a:rPr>
              <a:t>Android</a:t>
            </a:r>
          </a:p>
        </p:txBody>
      </p:sp>
      <p:pic>
        <p:nvPicPr>
          <p:cNvPr id="1026" name="Picture 2" descr="Swift, logo, social, social media icon - Free download">
            <a:extLst>
              <a:ext uri="{FF2B5EF4-FFF2-40B4-BE49-F238E27FC236}">
                <a16:creationId xmlns:a16="http://schemas.microsoft.com/office/drawing/2014/main" id="{ED47F2F6-A7D3-2EC1-075E-5C566CAA9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45" y="2034577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Xcode 15 - Apple Developer">
            <a:extLst>
              <a:ext uri="{FF2B5EF4-FFF2-40B4-BE49-F238E27FC236}">
                <a16:creationId xmlns:a16="http://schemas.microsoft.com/office/drawing/2014/main" id="{FB6E207B-7F78-0D0F-FE09-B9FCF46DC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798" y="2034577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741D8CA-83DD-F8C9-DD91-4A791BB25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784" y="2034577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ava - Free logo icons">
            <a:extLst>
              <a:ext uri="{FF2B5EF4-FFF2-40B4-BE49-F238E27FC236}">
                <a16:creationId xmlns:a16="http://schemas.microsoft.com/office/drawing/2014/main" id="{37CB8E2A-C5BA-35A1-6EC4-5CCEB10C4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345" y="1998883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31C0DF3-F12A-3216-E7E3-089A4B43D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223" y="2006868"/>
            <a:ext cx="100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77D9B84-27BE-A7D3-EBEB-764FA6AEF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580" y="2034577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TestFlight - Wikipedia">
            <a:extLst>
              <a:ext uri="{FF2B5EF4-FFF2-40B4-BE49-F238E27FC236}">
                <a16:creationId xmlns:a16="http://schemas.microsoft.com/office/drawing/2014/main" id="{A9B4AB57-E21F-B7DF-44F8-A10BC01D7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527" y="2023821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Free Icon | Google play">
            <a:extLst>
              <a:ext uri="{FF2B5EF4-FFF2-40B4-BE49-F238E27FC236}">
                <a16:creationId xmlns:a16="http://schemas.microsoft.com/office/drawing/2014/main" id="{482FC080-0B35-1AA4-FE00-328A377B9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1662" y="2034577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A11B1D-97C7-9C91-4D9C-EB25A031C7A1}"/>
              </a:ext>
            </a:extLst>
          </p:cNvPr>
          <p:cNvSpPr txBox="1"/>
          <p:nvPr/>
        </p:nvSpPr>
        <p:spPr>
          <a:xfrm>
            <a:off x="381000" y="3505200"/>
            <a:ext cx="5334000" cy="1293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귀한 </a:t>
            </a:r>
            <a:r>
              <a:rPr lang="en-US" altLang="ko-KR" dirty="0">
                <a:solidFill>
                  <a:schemeClr val="bg1"/>
                </a:solidFill>
              </a:rPr>
              <a:t>iOS</a:t>
            </a:r>
            <a:r>
              <a:rPr lang="ko-KR" altLang="en-US" dirty="0">
                <a:solidFill>
                  <a:schemeClr val="bg1"/>
                </a:solidFill>
              </a:rPr>
              <a:t> 개발자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폐쇄적인 개발환경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까다로운 </a:t>
            </a:r>
            <a:r>
              <a:rPr lang="en-US" altLang="ko-KR" dirty="0">
                <a:solidFill>
                  <a:schemeClr val="bg1"/>
                </a:solidFill>
              </a:rPr>
              <a:t>App Store Review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FE6AA1-9FA0-B114-5D6F-1CFEDAB60520}"/>
              </a:ext>
            </a:extLst>
          </p:cNvPr>
          <p:cNvSpPr txBox="1"/>
          <p:nvPr/>
        </p:nvSpPr>
        <p:spPr>
          <a:xfrm>
            <a:off x="6477000" y="3505200"/>
            <a:ext cx="5334000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다양한 기기 및 제조사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다양한 제조사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KR" dirty="0">
              <a:solidFill>
                <a:schemeClr val="bg1"/>
              </a:solidFill>
            </a:endParaRPr>
          </a:p>
        </p:txBody>
      </p:sp>
      <p:pic>
        <p:nvPicPr>
          <p:cNvPr id="1050" name="Picture 26" descr="Android vs iOS screen size fragmentation">
            <a:extLst>
              <a:ext uri="{FF2B5EF4-FFF2-40B4-BE49-F238E27FC236}">
                <a16:creationId xmlns:a16="http://schemas.microsoft.com/office/drawing/2014/main" id="{CA191CA5-DAC8-9673-919F-5121C1017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4065399"/>
            <a:ext cx="342265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0453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9">
            <a:extLst>
              <a:ext uri="{FF2B5EF4-FFF2-40B4-BE49-F238E27FC236}">
                <a16:creationId xmlns:a16="http://schemas.microsoft.com/office/drawing/2014/main" id="{413FD417-FE03-7FFD-5B4E-646E4D5DD55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86094" y="1128909"/>
            <a:ext cx="19812" cy="46001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D4280D-2D21-D483-040F-A67EDC0C0870}"/>
              </a:ext>
            </a:extLst>
          </p:cNvPr>
          <p:cNvSpPr txBox="1"/>
          <p:nvPr/>
        </p:nvSpPr>
        <p:spPr>
          <a:xfrm>
            <a:off x="381000" y="1374647"/>
            <a:ext cx="2057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500" dirty="0">
                <a:solidFill>
                  <a:schemeClr val="bg1"/>
                </a:solidFill>
              </a:rPr>
              <a:t>React Native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95982A-74EF-5F5A-31C9-61863030C6F2}"/>
              </a:ext>
            </a:extLst>
          </p:cNvPr>
          <p:cNvSpPr txBox="1"/>
          <p:nvPr/>
        </p:nvSpPr>
        <p:spPr>
          <a:xfrm>
            <a:off x="6324600" y="1374647"/>
            <a:ext cx="2057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500" dirty="0">
                <a:solidFill>
                  <a:schemeClr val="bg1"/>
                </a:solidFill>
              </a:rPr>
              <a:t>Flutter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A11B1D-97C7-9C91-4D9C-EB25A031C7A1}"/>
              </a:ext>
            </a:extLst>
          </p:cNvPr>
          <p:cNvSpPr txBox="1"/>
          <p:nvPr/>
        </p:nvSpPr>
        <p:spPr>
          <a:xfrm>
            <a:off x="381000" y="3505200"/>
            <a:ext cx="5334000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웹 개발자가 가장 작업하기 쉬움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자칫하면 프로젝트가 매우 </a:t>
            </a:r>
            <a:r>
              <a:rPr lang="ko-KR" altLang="en-US" dirty="0" err="1">
                <a:solidFill>
                  <a:schemeClr val="bg1"/>
                </a:solidFill>
              </a:rPr>
              <a:t>무거워짐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FE6AA1-9FA0-B114-5D6F-1CFEDAB60520}"/>
              </a:ext>
            </a:extLst>
          </p:cNvPr>
          <p:cNvSpPr txBox="1"/>
          <p:nvPr/>
        </p:nvSpPr>
        <p:spPr>
          <a:xfrm>
            <a:off x="6477000" y="3505200"/>
            <a:ext cx="5334000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언어의 장벽 </a:t>
            </a:r>
            <a:r>
              <a:rPr lang="en-US" altLang="ko-KR" dirty="0">
                <a:solidFill>
                  <a:schemeClr val="bg1"/>
                </a:solidFill>
              </a:rPr>
              <a:t>(Dart)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국내시장 및 커뮤니티는 아직</a:t>
            </a:r>
            <a:r>
              <a:rPr lang="en-US" altLang="ko-KR" dirty="0">
                <a:solidFill>
                  <a:schemeClr val="bg1"/>
                </a:solidFill>
              </a:rPr>
              <a:t>…</a:t>
            </a:r>
            <a:endParaRPr lang="en-KR" dirty="0">
              <a:solidFill>
                <a:schemeClr val="bg1"/>
              </a:solidFill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E22D20AA-2C0C-BBBE-9735-6BA967FDC1D2}"/>
              </a:ext>
            </a:extLst>
          </p:cNvPr>
          <p:cNvSpPr txBox="1">
            <a:spLocks/>
          </p:cNvSpPr>
          <p:nvPr/>
        </p:nvSpPr>
        <p:spPr>
          <a:xfrm>
            <a:off x="292100" y="226821"/>
            <a:ext cx="75565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88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4000" kern="0" spc="265">
                <a:latin typeface="Helvetica" pitchFamily="2" charset="0"/>
              </a:rPr>
              <a:t>Cross Platform Framework</a:t>
            </a:r>
            <a:endParaRPr lang="en-US" sz="4000" kern="0" dirty="0">
              <a:latin typeface="Helvetica" pitchFamily="2" charset="0"/>
            </a:endParaRPr>
          </a:p>
        </p:txBody>
      </p:sp>
      <p:pic>
        <p:nvPicPr>
          <p:cNvPr id="8" name="Picture 2" descr="react-native-svg-transformer - npm">
            <a:extLst>
              <a:ext uri="{FF2B5EF4-FFF2-40B4-BE49-F238E27FC236}">
                <a16:creationId xmlns:a16="http://schemas.microsoft.com/office/drawing/2014/main" id="{75D414BE-1340-21C2-41AF-36E6A77A6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431" y="1851701"/>
            <a:ext cx="932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Brand">
            <a:extLst>
              <a:ext uri="{FF2B5EF4-FFF2-40B4-BE49-F238E27FC236}">
                <a16:creationId xmlns:a16="http://schemas.microsoft.com/office/drawing/2014/main" id="{93486DC0-3D80-C5BC-3BD6-CB0140CFDFDF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851701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767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6">
            <a:extLst>
              <a:ext uri="{FF2B5EF4-FFF2-40B4-BE49-F238E27FC236}">
                <a16:creationId xmlns:a16="http://schemas.microsoft.com/office/drawing/2014/main" id="{11251822-466F-01CA-A349-53AFC9A161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100" y="226821"/>
            <a:ext cx="75565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265" dirty="0">
                <a:latin typeface="Helvetica" pitchFamily="2" charset="0"/>
              </a:rPr>
              <a:t>Hybrid App</a:t>
            </a:r>
            <a:endParaRPr sz="4000" dirty="0"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D4280D-2D21-D483-040F-A67EDC0C0870}"/>
              </a:ext>
            </a:extLst>
          </p:cNvPr>
          <p:cNvSpPr txBox="1"/>
          <p:nvPr/>
        </p:nvSpPr>
        <p:spPr>
          <a:xfrm>
            <a:off x="286238" y="1219200"/>
            <a:ext cx="102293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</a:rPr>
              <a:t>하이브리드 앱 이란</a:t>
            </a:r>
            <a:r>
              <a:rPr lang="en-US" altLang="ko-KR" sz="2500" dirty="0">
                <a:solidFill>
                  <a:schemeClr val="bg1"/>
                </a:solidFill>
              </a:rPr>
              <a:t>?</a:t>
            </a:r>
          </a:p>
          <a:p>
            <a:endParaRPr lang="en-US" altLang="ko-KR" sz="25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500" dirty="0">
                <a:solidFill>
                  <a:schemeClr val="bg1"/>
                </a:solidFill>
              </a:rPr>
              <a:t>네이티브 앱과 웹 앱의 장점을 합친 앱</a:t>
            </a:r>
            <a:endParaRPr lang="en-US" altLang="ko-KR" sz="25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500" dirty="0">
                <a:solidFill>
                  <a:schemeClr val="bg1"/>
                </a:solidFill>
              </a:rPr>
              <a:t>화면이나 기능은 웹 </a:t>
            </a:r>
            <a:r>
              <a:rPr lang="en-US" altLang="ko-KR" sz="2500" dirty="0">
                <a:solidFill>
                  <a:schemeClr val="bg1"/>
                </a:solidFill>
              </a:rPr>
              <a:t>+</a:t>
            </a:r>
            <a:r>
              <a:rPr lang="ko-KR" altLang="en-US" sz="2500" dirty="0">
                <a:solidFill>
                  <a:schemeClr val="bg1"/>
                </a:solidFill>
              </a:rPr>
              <a:t> 하드웨어 기능을 위한 네이티브 앱</a:t>
            </a:r>
            <a:endParaRPr lang="en-US" altLang="ko-KR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465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900" y="2650058"/>
            <a:ext cx="7661275" cy="690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475"/>
              </a:lnSpc>
              <a:spcBef>
                <a:spcPts val="100"/>
              </a:spcBef>
            </a:pPr>
            <a:r>
              <a:rPr lang="en-US" sz="4200" b="1" dirty="0">
                <a:latin typeface="Helvetica" pitchFamily="2" charset="0"/>
                <a:cs typeface="Malgun Gothic"/>
              </a:rPr>
              <a:t>Pros and Cons for Developer</a:t>
            </a:r>
            <a:endParaRPr lang="en-US" sz="4200" dirty="0">
              <a:latin typeface="Helvetica" pitchFamily="2" charset="0"/>
              <a:cs typeface="Malgun Gothic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35" dirty="0"/>
              <a:t>©</a:t>
            </a:r>
            <a:r>
              <a:rPr spc="-25" dirty="0"/>
              <a:t> </a:t>
            </a:r>
            <a:r>
              <a:rPr spc="10" dirty="0"/>
              <a:t>2023,</a:t>
            </a:r>
            <a:r>
              <a:rPr spc="-10" dirty="0"/>
              <a:t> </a:t>
            </a:r>
            <a:r>
              <a:rPr spc="15" dirty="0"/>
              <a:t>Amazon</a:t>
            </a:r>
            <a:r>
              <a:rPr spc="-20" dirty="0"/>
              <a:t> </a:t>
            </a:r>
            <a:r>
              <a:rPr spc="10" dirty="0"/>
              <a:t>Web</a:t>
            </a:r>
            <a:r>
              <a:rPr spc="-20" dirty="0"/>
              <a:t> </a:t>
            </a:r>
            <a:r>
              <a:rPr spc="-10" dirty="0"/>
              <a:t>Services,</a:t>
            </a:r>
            <a:r>
              <a:rPr spc="-40" dirty="0"/>
              <a:t> </a:t>
            </a:r>
            <a:r>
              <a:rPr spc="-20" dirty="0"/>
              <a:t>Inc.</a:t>
            </a:r>
            <a:r>
              <a:rPr spc="-30" dirty="0"/>
              <a:t> </a:t>
            </a:r>
            <a:r>
              <a:rPr spc="5" dirty="0"/>
              <a:t>or</a:t>
            </a:r>
            <a:r>
              <a:rPr spc="-15" dirty="0"/>
              <a:t> </a:t>
            </a:r>
            <a:r>
              <a:rPr spc="-5" dirty="0"/>
              <a:t>its</a:t>
            </a:r>
            <a:r>
              <a:rPr spc="-35" dirty="0"/>
              <a:t> </a:t>
            </a:r>
            <a:r>
              <a:rPr spc="-15" dirty="0"/>
              <a:t>affiliates.</a:t>
            </a:r>
          </a:p>
        </p:txBody>
      </p:sp>
    </p:spTree>
    <p:extLst>
      <p:ext uri="{BB962C8B-B14F-4D97-AF65-F5344CB8AC3E}">
        <p14:creationId xmlns:p14="http://schemas.microsoft.com/office/powerpoint/2010/main" val="4199966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6">
            <a:extLst>
              <a:ext uri="{FF2B5EF4-FFF2-40B4-BE49-F238E27FC236}">
                <a16:creationId xmlns:a16="http://schemas.microsoft.com/office/drawing/2014/main" id="{11251822-466F-01CA-A349-53AFC9A161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100" y="226821"/>
            <a:ext cx="75565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265" dirty="0">
                <a:latin typeface="Helvetica" pitchFamily="2" charset="0"/>
              </a:rPr>
              <a:t>Cons for Developer</a:t>
            </a:r>
            <a:endParaRPr sz="4000" dirty="0">
              <a:latin typeface="Helvetica" pitchFamily="2" charset="0"/>
            </a:endParaRPr>
          </a:p>
        </p:txBody>
      </p:sp>
      <p:pic>
        <p:nvPicPr>
          <p:cNvPr id="3076" name="Picture 4" descr="UI vs. UX Design Explained in a Meme – PATRICK HANSEN">
            <a:extLst>
              <a:ext uri="{FF2B5EF4-FFF2-40B4-BE49-F238E27FC236}">
                <a16:creationId xmlns:a16="http://schemas.microsoft.com/office/drawing/2014/main" id="{6E146FB5-BFF6-A1A3-5EF4-09273CCA0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34900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사시 하이킥 GIF - 사시 하이킥 Squint - Discover &amp; Share GIFs">
            <a:extLst>
              <a:ext uri="{FF2B5EF4-FFF2-40B4-BE49-F238E27FC236}">
                <a16:creationId xmlns:a16="http://schemas.microsoft.com/office/drawing/2014/main" id="{CCC098B3-2889-A202-0668-B23C200D6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350" y="2383077"/>
            <a:ext cx="3425732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납득이 키스 딥키스 표현 동작 레전드 건축학개론 조정석 - 인스타공백닷컴">
            <a:extLst>
              <a:ext uri="{FF2B5EF4-FFF2-40B4-BE49-F238E27FC236}">
                <a16:creationId xmlns:a16="http://schemas.microsoft.com/office/drawing/2014/main" id="{11C7BCDF-A199-FE77-08D0-577FB332B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873" y="2360359"/>
            <a:ext cx="298472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97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305</TotalTime>
  <Words>3002</Words>
  <Application>Microsoft Macintosh PowerPoint</Application>
  <PresentationFormat>Widescreen</PresentationFormat>
  <Paragraphs>418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Malgun Gothic</vt:lpstr>
      <vt:lpstr>Pretendard</vt:lpstr>
      <vt:lpstr>Calibri</vt:lpstr>
      <vt:lpstr>Helvetica</vt:lpstr>
      <vt:lpstr>Trebuchet MS</vt:lpstr>
      <vt:lpstr>Office Theme</vt:lpstr>
      <vt:lpstr>React Native WebView 활용해서 Hybrid Application 만들기 (+CI/CD)</vt:lpstr>
      <vt:lpstr>PowerPoint Presentation</vt:lpstr>
      <vt:lpstr>Table of Contents</vt:lpstr>
      <vt:lpstr>Native App vs Hybrid App</vt:lpstr>
      <vt:lpstr>Native App</vt:lpstr>
      <vt:lpstr>PowerPoint Presentation</vt:lpstr>
      <vt:lpstr>Hybrid App</vt:lpstr>
      <vt:lpstr>Pros and Cons for Developer</vt:lpstr>
      <vt:lpstr>Cons for Developer</vt:lpstr>
      <vt:lpstr>Pros for Developer</vt:lpstr>
      <vt:lpstr>Pros and Cons for User</vt:lpstr>
      <vt:lpstr>Cons for User</vt:lpstr>
      <vt:lpstr>Pros for User</vt:lpstr>
      <vt:lpstr>Service Perspective</vt:lpstr>
      <vt:lpstr>Service Perspective</vt:lpstr>
      <vt:lpstr>Develop Guidelines</vt:lpstr>
      <vt:lpstr>SplashScreen</vt:lpstr>
      <vt:lpstr>Web – App 통신</vt:lpstr>
      <vt:lpstr>Fallback</vt:lpstr>
      <vt:lpstr>CI / CD</vt:lpstr>
      <vt:lpstr>AWS Amplify</vt:lpstr>
      <vt:lpstr>AWS App Runner</vt:lpstr>
      <vt:lpstr>Vercel</vt:lpstr>
      <vt:lpstr>Apple App Store Review</vt:lpstr>
      <vt:lpstr>악명높은 App Store Review…</vt:lpstr>
      <vt:lpstr>Q&amp;A</vt:lpstr>
      <vt:lpstr>Contact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template includes</dc:title>
  <dc:creator>Microsoft Office User</dc:creator>
  <cp:lastModifiedBy>윤 창현</cp:lastModifiedBy>
  <cp:revision>26</cp:revision>
  <dcterms:created xsi:type="dcterms:W3CDTF">2023-07-06T15:18:24Z</dcterms:created>
  <dcterms:modified xsi:type="dcterms:W3CDTF">2023-07-12T10:42:50Z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2023-06-28T00:00:00Z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2023-07-06T00:00:00Z</vt:filetime>
  </property>
</Properties>
</file>